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10287000" cx="18288000"/>
  <p:notesSz cx="10287000" cy="18288000"/>
  <p:embeddedFontLst>
    <p:embeddedFont>
      <p:font typeface="Montserrat SemiBold"/>
      <p:regular r:id="rId75"/>
      <p:bold r:id="rId76"/>
      <p:italic r:id="rId77"/>
      <p:boldItalic r:id="rId78"/>
    </p:embeddedFont>
    <p:embeddedFont>
      <p:font typeface="Montserrat Black"/>
      <p:bold r:id="rId79"/>
      <p:boldItalic r:id="rId80"/>
    </p:embeddedFont>
    <p:embeddedFont>
      <p:font typeface="Montserrat Medium"/>
      <p:regular r:id="rId81"/>
      <p:bold r:id="rId82"/>
      <p:italic r:id="rId83"/>
      <p:boldItalic r:id="rId84"/>
    </p:embeddedFont>
    <p:embeddedFont>
      <p:font typeface="Montserrat ExtraBold"/>
      <p:bold r:id="rId85"/>
      <p:boldItalic r:id="rId86"/>
    </p:embeddedFont>
    <p:embeddedFont>
      <p:font typeface="Open Sans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1" roundtripDataSignature="AMtx7mjOiWZ9/s5kOtkByngxaT8M/fZc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8A81CC-909B-4AC3-B02F-F0D2CDB4C6EF}">
  <a:tblStyle styleId="{FC8A81CC-909B-4AC3-B02F-F0D2CDB4C6E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2214DA7-2282-417F-9AD7-6BC37E3DCD5B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rial"/>
          <a:ea typeface="Arial"/>
          <a:cs typeface="Arial"/>
        </a:font>
        <a:schemeClr val="dk1"/>
      </a:tcTxStyle>
    </a:seCell>
    <a:swCell>
      <a:tcTxStyle b="on" i="off">
        <a:font>
          <a:latin typeface="Arial"/>
          <a:ea typeface="Arial"/>
          <a:cs typeface="Arial"/>
        </a:font>
        <a:schemeClr val="dk1"/>
      </a:tcTx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  <a:tblStyle styleId="{F345FE5B-476A-450E-93BD-5E7502AE005C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  <a:tblStyle styleId="{2EAF1DD0-10B1-421D-8AB7-C56C212F79C0}" styleName="Table_3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MontserratMedium-boldItalic.fntdata"/><Relationship Id="rId83" Type="http://schemas.openxmlformats.org/officeDocument/2006/relationships/font" Target="fonts/MontserratMedium-italic.fntdata"/><Relationship Id="rId42" Type="http://schemas.openxmlformats.org/officeDocument/2006/relationships/slide" Target="slides/slide36.xml"/><Relationship Id="rId86" Type="http://schemas.openxmlformats.org/officeDocument/2006/relationships/font" Target="fonts/MontserratExtraBold-boldItalic.fntdata"/><Relationship Id="rId41" Type="http://schemas.openxmlformats.org/officeDocument/2006/relationships/slide" Target="slides/slide35.xml"/><Relationship Id="rId85" Type="http://schemas.openxmlformats.org/officeDocument/2006/relationships/font" Target="fonts/MontserratExtraBold-bold.fntdata"/><Relationship Id="rId44" Type="http://schemas.openxmlformats.org/officeDocument/2006/relationships/slide" Target="slides/slide38.xml"/><Relationship Id="rId88" Type="http://schemas.openxmlformats.org/officeDocument/2006/relationships/font" Target="fonts/OpenSans-bold.fntdata"/><Relationship Id="rId43" Type="http://schemas.openxmlformats.org/officeDocument/2006/relationships/slide" Target="slides/slide37.xml"/><Relationship Id="rId87" Type="http://schemas.openxmlformats.org/officeDocument/2006/relationships/font" Target="fonts/OpenSans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OpenSans-italic.fntdata"/><Relationship Id="rId80" Type="http://schemas.openxmlformats.org/officeDocument/2006/relationships/font" Target="fonts/MontserratBlack-boldItalic.fntdata"/><Relationship Id="rId82" Type="http://schemas.openxmlformats.org/officeDocument/2006/relationships/font" Target="fonts/MontserratMedium-bold.fntdata"/><Relationship Id="rId81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MontserratSemiBold-regular.fntdata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MontserratSemiBold-italic.fntdata"/><Relationship Id="rId32" Type="http://schemas.openxmlformats.org/officeDocument/2006/relationships/slide" Target="slides/slide26.xml"/><Relationship Id="rId76" Type="http://schemas.openxmlformats.org/officeDocument/2006/relationships/font" Target="fonts/MontserratSemiBold-bold.fntdata"/><Relationship Id="rId35" Type="http://schemas.openxmlformats.org/officeDocument/2006/relationships/slide" Target="slides/slide29.xml"/><Relationship Id="rId79" Type="http://schemas.openxmlformats.org/officeDocument/2006/relationships/font" Target="fonts/MontserratBlack-bold.fntdata"/><Relationship Id="rId34" Type="http://schemas.openxmlformats.org/officeDocument/2006/relationships/slide" Target="slides/slide28.xml"/><Relationship Id="rId78" Type="http://schemas.openxmlformats.org/officeDocument/2006/relationships/font" Target="fonts/MontserratSemiBold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customschemas.google.com/relationships/presentationmetadata" Target="metadata"/><Relationship Id="rId90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p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p4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p4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p4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p4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p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1" name="Google Shape;591;p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1" name="Google Shape;741;p5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3" name="Google Shape;753;p5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7" name="Google Shape;767;p5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1" name="Google Shape;791;p5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7" name="Google Shape;807;p5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6" name="Google Shape;836;p5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2" name="Google Shape;862;p5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1" name="Google Shape;881;p5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3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7" name="Google Shape;907;p2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0" name="Google Shape;1060;p6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1" name="Google Shape;1071;p6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8" name="Google Shape;1098;p6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3" name="Google Shape;1123;p6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1" name="Google Shape;1131;p6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1" name="Google Shape;1171;p6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6" name="Google Shape;1186;p6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7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7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5" name="Google Shape;1225;p7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7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6" name="Google Shape;1256;p7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7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0" name="Google Shape;1290;p7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4" name="Google Shape;1344;p7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6" name="Google Shape;1366;p7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7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9" name="Google Shape;1389;p7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7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2" name="Google Shape;1412;p7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7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5" name="Google Shape;1435;p7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p2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7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8" name="Google Shape;1458;p7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8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9" name="Google Shape;1509;p8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8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4" name="Google Shape;1544;p8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8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5" name="Google Shape;1555;p8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8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6" name="Google Shape;1586;p8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8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8" name="Google Shape;1648;p8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8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p8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8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1" name="Google Shape;1701;p8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8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8" name="Google Shape;1718;p8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8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0" name="Google Shape;1760;p8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9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1" name="Google Shape;1801;p9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9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9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1" name="Google Shape;1831;p9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5" name="Google Shape;1865;p9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9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9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9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4" name="Google Shape;1894;p9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5" name="Google Shape;1905;p2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2" name="Google Shape;1912;p2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4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4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20" name="Google Shape;20;p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21" name="Google Shape;2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28" name="Google Shape;28;p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45" name="Google Shape;45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3" name="Google Shape;53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63.png"/><Relationship Id="rId7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59.png"/><Relationship Id="rId8" Type="http://schemas.openxmlformats.org/officeDocument/2006/relationships/image" Target="../media/image6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2.png"/><Relationship Id="rId13" Type="http://schemas.openxmlformats.org/officeDocument/2006/relationships/image" Target="../media/image10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5" Type="http://schemas.openxmlformats.org/officeDocument/2006/relationships/image" Target="../media/image7.png"/><Relationship Id="rId1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Relationship Id="rId4" Type="http://schemas.openxmlformats.org/officeDocument/2006/relationships/image" Target="../media/image7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Relationship Id="rId4" Type="http://schemas.openxmlformats.org/officeDocument/2006/relationships/image" Target="../media/image7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79.png"/><Relationship Id="rId8" Type="http://schemas.openxmlformats.org/officeDocument/2006/relationships/image" Target="../media/image7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2.png"/><Relationship Id="rId4" Type="http://schemas.openxmlformats.org/officeDocument/2006/relationships/image" Target="../media/image91.png"/><Relationship Id="rId5" Type="http://schemas.openxmlformats.org/officeDocument/2006/relationships/image" Target="../media/image8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9.jpg"/><Relationship Id="rId4" Type="http://schemas.openxmlformats.org/officeDocument/2006/relationships/image" Target="../media/image86.png"/><Relationship Id="rId5" Type="http://schemas.openxmlformats.org/officeDocument/2006/relationships/image" Target="../media/image98.png"/><Relationship Id="rId6" Type="http://schemas.openxmlformats.org/officeDocument/2006/relationships/image" Target="../media/image8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6.png"/><Relationship Id="rId4" Type="http://schemas.openxmlformats.org/officeDocument/2006/relationships/image" Target="../media/image94.png"/><Relationship Id="rId5" Type="http://schemas.openxmlformats.org/officeDocument/2006/relationships/image" Target="../media/image9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93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2.png"/><Relationship Id="rId7" Type="http://schemas.openxmlformats.org/officeDocument/2006/relationships/image" Target="../media/image103.png"/><Relationship Id="rId8" Type="http://schemas.openxmlformats.org/officeDocument/2006/relationships/image" Target="../media/image10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4.png"/><Relationship Id="rId4" Type="http://schemas.openxmlformats.org/officeDocument/2006/relationships/image" Target="../media/image100.png"/><Relationship Id="rId5" Type="http://schemas.openxmlformats.org/officeDocument/2006/relationships/image" Target="../media/image102.png"/><Relationship Id="rId6" Type="http://schemas.openxmlformats.org/officeDocument/2006/relationships/image" Target="../media/image1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1.png"/><Relationship Id="rId4" Type="http://schemas.openxmlformats.org/officeDocument/2006/relationships/image" Target="../media/image10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8.png"/><Relationship Id="rId10" Type="http://schemas.openxmlformats.org/officeDocument/2006/relationships/image" Target="../media/image121.png"/><Relationship Id="rId13" Type="http://schemas.openxmlformats.org/officeDocument/2006/relationships/image" Target="../media/image110.png"/><Relationship Id="rId1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8.png"/><Relationship Id="rId4" Type="http://schemas.openxmlformats.org/officeDocument/2006/relationships/image" Target="../media/image124.png"/><Relationship Id="rId9" Type="http://schemas.openxmlformats.org/officeDocument/2006/relationships/image" Target="../media/image115.png"/><Relationship Id="rId14" Type="http://schemas.openxmlformats.org/officeDocument/2006/relationships/image" Target="../media/image116.png"/><Relationship Id="rId5" Type="http://schemas.openxmlformats.org/officeDocument/2006/relationships/image" Target="../media/image113.png"/><Relationship Id="rId6" Type="http://schemas.openxmlformats.org/officeDocument/2006/relationships/image" Target="../media/image107.png"/><Relationship Id="rId7" Type="http://schemas.openxmlformats.org/officeDocument/2006/relationships/image" Target="../media/image106.png"/><Relationship Id="rId8" Type="http://schemas.openxmlformats.org/officeDocument/2006/relationships/image" Target="../media/image1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2.png"/><Relationship Id="rId4" Type="http://schemas.openxmlformats.org/officeDocument/2006/relationships/image" Target="../media/image1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6.jpg"/><Relationship Id="rId4" Type="http://schemas.openxmlformats.org/officeDocument/2006/relationships/image" Target="../media/image127.png"/><Relationship Id="rId5" Type="http://schemas.openxmlformats.org/officeDocument/2006/relationships/image" Target="../media/image1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2.png"/><Relationship Id="rId4" Type="http://schemas.openxmlformats.org/officeDocument/2006/relationships/image" Target="../media/image130.png"/><Relationship Id="rId5" Type="http://schemas.openxmlformats.org/officeDocument/2006/relationships/image" Target="../media/image12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3.png"/><Relationship Id="rId4" Type="http://schemas.openxmlformats.org/officeDocument/2006/relationships/image" Target="../media/image1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8.png"/><Relationship Id="rId4" Type="http://schemas.openxmlformats.org/officeDocument/2006/relationships/image" Target="../media/image141.png"/><Relationship Id="rId5" Type="http://schemas.openxmlformats.org/officeDocument/2006/relationships/image" Target="../media/image137.png"/><Relationship Id="rId6" Type="http://schemas.openxmlformats.org/officeDocument/2006/relationships/image" Target="../media/image1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6.png"/><Relationship Id="rId4" Type="http://schemas.openxmlformats.org/officeDocument/2006/relationships/image" Target="../media/image14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7.jpg"/><Relationship Id="rId4" Type="http://schemas.openxmlformats.org/officeDocument/2006/relationships/image" Target="../media/image1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151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.png"/><Relationship Id="rId4" Type="http://schemas.openxmlformats.org/officeDocument/2006/relationships/image" Target="../media/image146.png"/><Relationship Id="rId5" Type="http://schemas.openxmlformats.org/officeDocument/2006/relationships/image" Target="../media/image1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35.jpg"/><Relationship Id="rId5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44"/>
            <a:ext cx="18288000" cy="1027705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8"/>
          <p:cNvSpPr/>
          <p:nvPr/>
        </p:nvSpPr>
        <p:spPr>
          <a:xfrm flipH="1" rot="359242">
            <a:off x="-1024783" y="2142316"/>
            <a:ext cx="19088398" cy="7982267"/>
          </a:xfrm>
          <a:prstGeom prst="rtTriangle">
            <a:avLst/>
          </a:prstGeom>
          <a:solidFill>
            <a:srgbClr val="3F3F3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8"/>
          <p:cNvSpPr/>
          <p:nvPr/>
        </p:nvSpPr>
        <p:spPr>
          <a:xfrm flipH="1" rot="-433098">
            <a:off x="1377752" y="3701289"/>
            <a:ext cx="18234751" cy="7767127"/>
          </a:xfrm>
          <a:prstGeom prst="rtTriangle">
            <a:avLst/>
          </a:prstGeom>
          <a:solidFill>
            <a:srgbClr val="595959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8"/>
          <p:cNvSpPr/>
          <p:nvPr/>
        </p:nvSpPr>
        <p:spPr>
          <a:xfrm flipH="1">
            <a:off x="-800398" y="3078865"/>
            <a:ext cx="19088398" cy="7982267"/>
          </a:xfrm>
          <a:prstGeom prst="rtTriangle">
            <a:avLst/>
          </a:prstGeom>
          <a:solidFill>
            <a:srgbClr val="3F3F3F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38"/>
          <p:cNvGrpSpPr/>
          <p:nvPr/>
        </p:nvGrpSpPr>
        <p:grpSpPr>
          <a:xfrm>
            <a:off x="15982079" y="692377"/>
            <a:ext cx="852383" cy="585366"/>
            <a:chOff x="-1940037" y="3283365"/>
            <a:chExt cx="2176612" cy="1457878"/>
          </a:xfrm>
        </p:grpSpPr>
        <p:grpSp>
          <p:nvGrpSpPr>
            <p:cNvPr id="77" name="Google Shape;77;p38"/>
            <p:cNvGrpSpPr/>
            <p:nvPr/>
          </p:nvGrpSpPr>
          <p:grpSpPr>
            <a:xfrm>
              <a:off x="-1940037" y="3586787"/>
              <a:ext cx="1229338" cy="1154456"/>
              <a:chOff x="-1940037" y="3586787"/>
              <a:chExt cx="1229338" cy="1154456"/>
            </a:xfrm>
          </p:grpSpPr>
          <p:sp>
            <p:nvSpPr>
              <p:cNvPr id="78" name="Google Shape;78;p38"/>
              <p:cNvSpPr/>
              <p:nvPr/>
            </p:nvSpPr>
            <p:spPr>
              <a:xfrm rot="5400000">
                <a:off x="-1877447" y="3751073"/>
                <a:ext cx="1097280" cy="825023"/>
              </a:xfrm>
              <a:prstGeom prst="parallelogram">
                <a:avLst>
                  <a:gd fmla="val 25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8"/>
              <p:cNvSpPr/>
              <p:nvPr/>
            </p:nvSpPr>
            <p:spPr>
              <a:xfrm rot="5400000">
                <a:off x="-1818749" y="3674069"/>
                <a:ext cx="563880" cy="409022"/>
              </a:xfrm>
              <a:prstGeom prst="parallelogram">
                <a:avLst>
                  <a:gd fmla="val 25000" name="adj"/>
                </a:avLst>
              </a:prstGeom>
              <a:solidFill>
                <a:srgbClr val="FCFDF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8"/>
              <p:cNvSpPr txBox="1"/>
              <p:nvPr/>
            </p:nvSpPr>
            <p:spPr>
              <a:xfrm rot="749896">
                <a:off x="-1596904" y="4270020"/>
                <a:ext cx="854863" cy="3832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00" u="none" cap="none" strike="noStrike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Enter</a:t>
                </a:r>
                <a:endParaRPr b="0" i="0" sz="800" u="none" cap="none" strike="noStrik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81" name="Google Shape;81;p38"/>
              <p:cNvSpPr/>
              <p:nvPr/>
            </p:nvSpPr>
            <p:spPr>
              <a:xfrm flipH="1" rot="-4592278">
                <a:off x="-1637684" y="4279775"/>
                <a:ext cx="118989" cy="207630"/>
              </a:xfrm>
              <a:prstGeom prst="bentUpArrow">
                <a:avLst>
                  <a:gd fmla="val 11565" name="adj1"/>
                  <a:gd fmla="val 23081" name="adj2"/>
                  <a:gd fmla="val 25000" name="adj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8"/>
              <p:cNvSpPr txBox="1"/>
              <p:nvPr/>
            </p:nvSpPr>
            <p:spPr>
              <a:xfrm rot="797910">
                <a:off x="-1907419" y="3679968"/>
                <a:ext cx="854863" cy="3832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00" u="none" cap="none" strike="noStrike">
                    <a:solidFill>
                      <a:srgbClr val="0C0C0C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Ctrl</a:t>
                </a:r>
                <a:endParaRPr b="0" i="0" sz="1000" u="none" cap="none" strike="noStrike">
                  <a:solidFill>
                    <a:srgbClr val="0C0C0C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</p:grpSp>
        <p:sp>
          <p:nvSpPr>
            <p:cNvPr id="83" name="Google Shape;83;p38"/>
            <p:cNvSpPr/>
            <p:nvPr/>
          </p:nvSpPr>
          <p:spPr>
            <a:xfrm rot="-900000">
              <a:off x="-958185" y="3741260"/>
              <a:ext cx="1105075" cy="838519"/>
            </a:xfrm>
            <a:prstGeom prst="parallelogram">
              <a:avLst>
                <a:gd fmla="val 25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8"/>
            <p:cNvSpPr/>
            <p:nvPr/>
          </p:nvSpPr>
          <p:spPr>
            <a:xfrm>
              <a:off x="-1748318" y="3283365"/>
              <a:ext cx="1767007" cy="466211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38"/>
          <p:cNvSpPr txBox="1"/>
          <p:nvPr/>
        </p:nvSpPr>
        <p:spPr>
          <a:xfrm>
            <a:off x="15613611" y="1310485"/>
            <a:ext cx="1579073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CFDF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Ctrl</a:t>
            </a:r>
            <a:r>
              <a:rPr b="1" i="0" lang="en-US" sz="2000" u="none" cap="none" strike="noStrike">
                <a:solidFill>
                  <a:srgbClr val="FCFDF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⁺</a:t>
            </a:r>
            <a:r>
              <a:rPr b="0" i="0" lang="en-US" sz="2000" u="none" cap="none" strike="noStrike">
                <a:solidFill>
                  <a:srgbClr val="FCFDF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Enter</a:t>
            </a:r>
            <a:endParaRPr b="0" i="0" sz="1400" u="none" cap="none" strike="noStrike">
              <a:solidFill>
                <a:srgbClr val="FCFDF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" name="Google Shape;86;p38"/>
          <p:cNvSpPr txBox="1"/>
          <p:nvPr/>
        </p:nvSpPr>
        <p:spPr>
          <a:xfrm rot="1850085">
            <a:off x="5904047" y="4758256"/>
            <a:ext cx="6286500" cy="1938992"/>
          </a:xfrm>
          <a:prstGeom prst="rect">
            <a:avLst/>
          </a:prstGeom>
          <a:noFill/>
          <a:ln>
            <a:noFill/>
          </a:ln>
          <a:effectLst>
            <a:outerShdw blurRad="152400" sx="47000" rotWithShape="0" sy="4700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가 찾아주는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자산 포트폴리오</a:t>
            </a:r>
            <a:endParaRPr/>
          </a:p>
        </p:txBody>
      </p:sp>
      <p:sp>
        <p:nvSpPr>
          <p:cNvPr id="87" name="Google Shape;87;p38"/>
          <p:cNvSpPr txBox="1"/>
          <p:nvPr/>
        </p:nvSpPr>
        <p:spPr>
          <a:xfrm flipH="1" rot="1927407">
            <a:off x="6736878" y="3593216"/>
            <a:ext cx="1137268" cy="1015663"/>
          </a:xfrm>
          <a:prstGeom prst="rect">
            <a:avLst/>
          </a:prstGeom>
          <a:noFill/>
          <a:ln>
            <a:noFill/>
          </a:ln>
          <a:effectLst>
            <a:outerShdw blurRad="152400" sx="47000" rotWithShape="0" sy="4700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</a:t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8"/>
          <p:cNvPicPr preferRelativeResize="0"/>
          <p:nvPr/>
        </p:nvPicPr>
        <p:blipFill rotWithShape="1">
          <a:blip r:embed="rId4">
            <a:alphaModFix amt="95000"/>
          </a:blip>
          <a:srcRect b="0" l="0" r="0" t="0"/>
          <a:stretch/>
        </p:blipFill>
        <p:spPr>
          <a:xfrm>
            <a:off x="7922662" y="692377"/>
            <a:ext cx="799557" cy="799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38"/>
          <p:cNvGrpSpPr/>
          <p:nvPr/>
        </p:nvGrpSpPr>
        <p:grpSpPr>
          <a:xfrm>
            <a:off x="227412" y="-124459"/>
            <a:ext cx="12717119" cy="11185591"/>
            <a:chOff x="-944670" y="-977133"/>
            <a:chExt cx="13904448" cy="12229929"/>
          </a:xfrm>
        </p:grpSpPr>
        <p:pic>
          <p:nvPicPr>
            <p:cNvPr id="90" name="Google Shape;90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944670" y="-977133"/>
              <a:ext cx="13904448" cy="12229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587755" y="-740134"/>
              <a:ext cx="8086513" cy="50673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" name="Google Shape;92;p38"/>
            <p:cNvGrpSpPr/>
            <p:nvPr/>
          </p:nvGrpSpPr>
          <p:grpSpPr>
            <a:xfrm>
              <a:off x="1612879" y="2870086"/>
              <a:ext cx="6261924" cy="3277010"/>
              <a:chOff x="1612879" y="2870086"/>
              <a:chExt cx="6261924" cy="3277010"/>
            </a:xfrm>
          </p:grpSpPr>
          <p:pic>
            <p:nvPicPr>
              <p:cNvPr id="93" name="Google Shape;93;p3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612879" y="2870086"/>
                <a:ext cx="4508890" cy="20157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3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906743" y="4971679"/>
                <a:ext cx="1968060" cy="11754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5" name="Google Shape;95;p38"/>
          <p:cNvSpPr/>
          <p:nvPr/>
        </p:nvSpPr>
        <p:spPr>
          <a:xfrm flipH="1" rot="-892125">
            <a:off x="2107464" y="4793284"/>
            <a:ext cx="18234751" cy="7767127"/>
          </a:xfrm>
          <a:prstGeom prst="rtTriangle">
            <a:avLst/>
          </a:prstGeom>
          <a:solidFill>
            <a:srgbClr val="3F3F3F">
              <a:alpha val="33725"/>
            </a:srgbClr>
          </a:solidFill>
          <a:ln>
            <a:noFill/>
          </a:ln>
          <a:effectLst>
            <a:outerShdw sx="97000" rotWithShape="0" algn="tl" dir="11640000" dist="38100" sy="97000">
              <a:srgbClr val="000000">
                <a:alpha val="1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8"/>
          <p:cNvSpPr txBox="1"/>
          <p:nvPr/>
        </p:nvSpPr>
        <p:spPr>
          <a:xfrm>
            <a:off x="9533964" y="8509717"/>
            <a:ext cx="904400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을 활용한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최적 포트폴리오 추천 서비스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"/>
          <p:cNvSpPr/>
          <p:nvPr/>
        </p:nvSpPr>
        <p:spPr>
          <a:xfrm>
            <a:off x="8457871" y="3085441"/>
            <a:ext cx="8629441" cy="6132095"/>
          </a:xfrm>
          <a:prstGeom prst="rect">
            <a:avLst/>
          </a:prstGeom>
          <a:solidFill>
            <a:srgbClr val="FCFDF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8"/>
          <p:cNvPicPr preferRelativeResize="0"/>
          <p:nvPr/>
        </p:nvPicPr>
        <p:blipFill rotWithShape="1">
          <a:blip r:embed="rId3">
            <a:alphaModFix/>
          </a:blip>
          <a:srcRect b="4020" l="0" r="0" t="0"/>
          <a:stretch/>
        </p:blipFill>
        <p:spPr>
          <a:xfrm>
            <a:off x="1200688" y="2997945"/>
            <a:ext cx="7097266" cy="62966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78" name="Google Shape;378;p8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 개요</a:t>
            </a:r>
            <a:endParaRPr/>
          </a:p>
        </p:txBody>
      </p:sp>
      <p:sp>
        <p:nvSpPr>
          <p:cNvPr id="379" name="Google Shape;379;p8"/>
          <p:cNvSpPr txBox="1"/>
          <p:nvPr/>
        </p:nvSpPr>
        <p:spPr>
          <a:xfrm>
            <a:off x="671967" y="1069463"/>
            <a:ext cx="51328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배경과 목적</a:t>
            </a:r>
            <a:endParaRPr/>
          </a:p>
        </p:txBody>
      </p:sp>
      <p:sp>
        <p:nvSpPr>
          <p:cNvPr id="380" name="Google Shape;380;p8"/>
          <p:cNvSpPr/>
          <p:nvPr/>
        </p:nvSpPr>
        <p:spPr>
          <a:xfrm rot="-3575197">
            <a:off x="13954530" y="4918567"/>
            <a:ext cx="1209638" cy="1209638"/>
          </a:xfrm>
          <a:prstGeom prst="blockArc">
            <a:avLst>
              <a:gd fmla="val 10800000" name="adj1"/>
              <a:gd fmla="val 16567606" name="adj2"/>
              <a:gd fmla="val 12018" name="adj3"/>
            </a:avLst>
          </a:prstGeom>
          <a:solidFill>
            <a:srgbClr val="262626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8"/>
          <p:cNvSpPr/>
          <p:nvPr/>
        </p:nvSpPr>
        <p:spPr>
          <a:xfrm rot="-3575197">
            <a:off x="13637513" y="5186764"/>
            <a:ext cx="873157" cy="873157"/>
          </a:xfrm>
          <a:prstGeom prst="blockArc">
            <a:avLst>
              <a:gd fmla="val 10800000" name="adj1"/>
              <a:gd fmla="val 16567606" name="adj2"/>
              <a:gd fmla="val 12018" name="adj3"/>
            </a:avLst>
          </a:prstGeom>
          <a:solidFill>
            <a:srgbClr val="262626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"/>
          <p:cNvSpPr/>
          <p:nvPr/>
        </p:nvSpPr>
        <p:spPr>
          <a:xfrm>
            <a:off x="8457871" y="3085442"/>
            <a:ext cx="4434873" cy="3532634"/>
          </a:xfrm>
          <a:prstGeom prst="wave">
            <a:avLst>
              <a:gd fmla="val 7323" name="adj1"/>
              <a:gd fmla="val 0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"/>
          <p:cNvSpPr txBox="1"/>
          <p:nvPr/>
        </p:nvSpPr>
        <p:spPr>
          <a:xfrm>
            <a:off x="8720023" y="8312753"/>
            <a:ext cx="57445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제16대 연방준비제도 의장</a:t>
            </a:r>
            <a:b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EEB500"/>
                </a:solidFill>
                <a:latin typeface="Arial"/>
                <a:ea typeface="Arial"/>
                <a:cs typeface="Arial"/>
                <a:sym typeface="Arial"/>
              </a:rPr>
              <a:t>Jerome Hayden Powell</a:t>
            </a:r>
            <a:endParaRPr b="1" i="0" sz="3600" u="none" cap="none" strike="noStrike">
              <a:solidFill>
                <a:srgbClr val="EEB5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8"/>
          <p:cNvPicPr preferRelativeResize="0"/>
          <p:nvPr/>
        </p:nvPicPr>
        <p:blipFill rotWithShape="1">
          <a:blip r:embed="rId5">
            <a:alphaModFix/>
          </a:blip>
          <a:srcRect b="0" l="22003" r="21894" t="0"/>
          <a:stretch/>
        </p:blipFill>
        <p:spPr>
          <a:xfrm flipH="1">
            <a:off x="9692591" y="4130962"/>
            <a:ext cx="3757228" cy="3767117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385" name="Google Shape;385;p8"/>
          <p:cNvSpPr txBox="1"/>
          <p:nvPr/>
        </p:nvSpPr>
        <p:spPr>
          <a:xfrm rot="-841502">
            <a:off x="14452048" y="4666445"/>
            <a:ext cx="349710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금리 오르니까,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채권사세요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8"/>
          <p:cNvGrpSpPr/>
          <p:nvPr/>
        </p:nvGrpSpPr>
        <p:grpSpPr>
          <a:xfrm>
            <a:off x="3387001" y="1894611"/>
            <a:ext cx="12742182" cy="769441"/>
            <a:chOff x="4479470" y="1879371"/>
            <a:chExt cx="10929855" cy="769441"/>
          </a:xfrm>
        </p:grpSpPr>
        <p:sp>
          <p:nvSpPr>
            <p:cNvPr id="387" name="Google Shape;387;p8"/>
            <p:cNvSpPr txBox="1"/>
            <p:nvPr/>
          </p:nvSpPr>
          <p:spPr>
            <a:xfrm>
              <a:off x="4975688" y="1972891"/>
              <a:ext cx="1043363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미국 연준의 </a:t>
              </a:r>
              <a:r>
                <a:rPr b="1" i="0" lang="en-US" sz="3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금리인상</a:t>
              </a:r>
              <a:r>
                <a:rPr b="1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에 따른 경기 위축 -&gt; 국내 증시에도 악영향</a:t>
              </a:r>
              <a:endParaRPr/>
            </a:p>
          </p:txBody>
        </p:sp>
        <p:sp>
          <p:nvSpPr>
            <p:cNvPr id="388" name="Google Shape;388;p8"/>
            <p:cNvSpPr txBox="1"/>
            <p:nvPr/>
          </p:nvSpPr>
          <p:spPr>
            <a:xfrm>
              <a:off x="4479470" y="1879371"/>
              <a:ext cx="53340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"/>
            <p:cNvSpPr txBox="1"/>
            <p:nvPr/>
          </p:nvSpPr>
          <p:spPr>
            <a:xfrm>
              <a:off x="14845254" y="1879371"/>
              <a:ext cx="53340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8"/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391" name="Google Shape;391;p8"/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96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3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 개요</a:t>
            </a:r>
            <a:endParaRPr/>
          </a:p>
        </p:txBody>
      </p:sp>
      <p:sp>
        <p:nvSpPr>
          <p:cNvPr id="403" name="Google Shape;403;p43"/>
          <p:cNvSpPr txBox="1"/>
          <p:nvPr/>
        </p:nvSpPr>
        <p:spPr>
          <a:xfrm>
            <a:off x="671967" y="1069463"/>
            <a:ext cx="51328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배경과 목적</a:t>
            </a:r>
            <a:endParaRPr/>
          </a:p>
        </p:txBody>
      </p:sp>
      <p:grpSp>
        <p:nvGrpSpPr>
          <p:cNvPr id="404" name="Google Shape;404;p43"/>
          <p:cNvGrpSpPr/>
          <p:nvPr/>
        </p:nvGrpSpPr>
        <p:grpSpPr>
          <a:xfrm>
            <a:off x="5747581" y="-2226207"/>
            <a:ext cx="7072131" cy="1047627"/>
            <a:chOff x="4479470" y="1879371"/>
            <a:chExt cx="10929855" cy="1047627"/>
          </a:xfrm>
        </p:grpSpPr>
        <p:sp>
          <p:nvSpPr>
            <p:cNvPr id="405" name="Google Shape;405;p43"/>
            <p:cNvSpPr txBox="1"/>
            <p:nvPr/>
          </p:nvSpPr>
          <p:spPr>
            <a:xfrm>
              <a:off x="4975687" y="1972891"/>
              <a:ext cx="10433638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아이디어 : 경기 흐름을 포착 -&gt; 그에 따른 딥러닝 활용 투자전략 구현</a:t>
              </a:r>
              <a:endPara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3"/>
            <p:cNvSpPr txBox="1"/>
            <p:nvPr/>
          </p:nvSpPr>
          <p:spPr>
            <a:xfrm>
              <a:off x="4479470" y="1879371"/>
              <a:ext cx="53340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3"/>
            <p:cNvSpPr txBox="1"/>
            <p:nvPr/>
          </p:nvSpPr>
          <p:spPr>
            <a:xfrm>
              <a:off x="14845254" y="1879371"/>
              <a:ext cx="53340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43"/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409" name="Google Shape;409;p43"/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3"/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3"/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43"/>
          <p:cNvPicPr preferRelativeResize="0"/>
          <p:nvPr/>
        </p:nvPicPr>
        <p:blipFill rotWithShape="1">
          <a:blip r:embed="rId3">
            <a:alphaModFix/>
          </a:blip>
          <a:srcRect b="6586" l="0" r="0" t="0"/>
          <a:stretch/>
        </p:blipFill>
        <p:spPr>
          <a:xfrm>
            <a:off x="1021125" y="3576753"/>
            <a:ext cx="8029091" cy="441881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16" name="Google Shape;416;p43"/>
          <p:cNvSpPr/>
          <p:nvPr/>
        </p:nvSpPr>
        <p:spPr>
          <a:xfrm>
            <a:off x="6278227" y="3806972"/>
            <a:ext cx="1552789" cy="408554"/>
          </a:xfrm>
          <a:prstGeom prst="rect">
            <a:avLst/>
          </a:prstGeom>
          <a:solidFill>
            <a:srgbClr val="FFC000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43"/>
          <p:cNvGrpSpPr/>
          <p:nvPr/>
        </p:nvGrpSpPr>
        <p:grpSpPr>
          <a:xfrm>
            <a:off x="3706139" y="2375237"/>
            <a:ext cx="12950688" cy="923330"/>
            <a:chOff x="4479470" y="1879371"/>
            <a:chExt cx="10929855" cy="923330"/>
          </a:xfrm>
        </p:grpSpPr>
        <p:sp>
          <p:nvSpPr>
            <p:cNvPr id="418" name="Google Shape;418;p43"/>
            <p:cNvSpPr txBox="1"/>
            <p:nvPr/>
          </p:nvSpPr>
          <p:spPr>
            <a:xfrm>
              <a:off x="4975687" y="1972891"/>
              <a:ext cx="10433638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프로젝트 목적 </a:t>
              </a:r>
              <a:r>
                <a:rPr b="1" i="0" lang="en-US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경기 국면별 자산 포트폴리오 제공</a:t>
              </a:r>
              <a:endPara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3"/>
            <p:cNvSpPr txBox="1"/>
            <p:nvPr/>
          </p:nvSpPr>
          <p:spPr>
            <a:xfrm>
              <a:off x="4479470" y="1879371"/>
              <a:ext cx="5334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3"/>
            <p:cNvSpPr txBox="1"/>
            <p:nvPr/>
          </p:nvSpPr>
          <p:spPr>
            <a:xfrm>
              <a:off x="13677785" y="1879371"/>
              <a:ext cx="5334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b="1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텍스트, 철물, 기어이(가) 표시된 사진&#10;&#10;자동 생성된 설명" id="421" name="Google Shape;42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4040" y="3576753"/>
            <a:ext cx="7569577" cy="470727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22" name="Google Shape;422;p43"/>
          <p:cNvSpPr/>
          <p:nvPr/>
        </p:nvSpPr>
        <p:spPr>
          <a:xfrm>
            <a:off x="9784052" y="3713102"/>
            <a:ext cx="1660336" cy="478977"/>
          </a:xfrm>
          <a:prstGeom prst="rect">
            <a:avLst/>
          </a:prstGeom>
          <a:solidFill>
            <a:srgbClr val="FFC000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 개요</a:t>
            </a:r>
            <a:endParaRPr/>
          </a:p>
        </p:txBody>
      </p:sp>
      <p:sp>
        <p:nvSpPr>
          <p:cNvPr id="429" name="Google Shape;429;p44"/>
          <p:cNvSpPr txBox="1"/>
          <p:nvPr/>
        </p:nvSpPr>
        <p:spPr>
          <a:xfrm>
            <a:off x="671966" y="1054223"/>
            <a:ext cx="55611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선행연구</a:t>
            </a:r>
            <a:endParaRPr/>
          </a:p>
        </p:txBody>
      </p:sp>
      <p:grpSp>
        <p:nvGrpSpPr>
          <p:cNvPr id="430" name="Google Shape;430;p44"/>
          <p:cNvGrpSpPr/>
          <p:nvPr/>
        </p:nvGrpSpPr>
        <p:grpSpPr>
          <a:xfrm>
            <a:off x="793515" y="2131747"/>
            <a:ext cx="6725085" cy="7126384"/>
            <a:chOff x="519493" y="1934918"/>
            <a:chExt cx="6725085" cy="7126384"/>
          </a:xfrm>
        </p:grpSpPr>
        <p:grpSp>
          <p:nvGrpSpPr>
            <p:cNvPr id="431" name="Google Shape;431;p44"/>
            <p:cNvGrpSpPr/>
            <p:nvPr/>
          </p:nvGrpSpPr>
          <p:grpSpPr>
            <a:xfrm>
              <a:off x="519493" y="1934918"/>
              <a:ext cx="6725085" cy="7126384"/>
              <a:chOff x="-156739" y="4043630"/>
              <a:chExt cx="7106138" cy="7530175"/>
            </a:xfrm>
          </p:grpSpPr>
          <p:sp>
            <p:nvSpPr>
              <p:cNvPr id="432" name="Google Shape;432;p44"/>
              <p:cNvSpPr/>
              <p:nvPr/>
            </p:nvSpPr>
            <p:spPr>
              <a:xfrm>
                <a:off x="-156739" y="4043630"/>
                <a:ext cx="7106138" cy="7530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3" name="Google Shape;433;p44"/>
              <p:cNvGrpSpPr/>
              <p:nvPr/>
            </p:nvGrpSpPr>
            <p:grpSpPr>
              <a:xfrm>
                <a:off x="-11305" y="4129989"/>
                <a:ext cx="6801353" cy="7292567"/>
                <a:chOff x="973293" y="2152429"/>
                <a:chExt cx="6801353" cy="7307586"/>
              </a:xfrm>
            </p:grpSpPr>
            <p:grpSp>
              <p:nvGrpSpPr>
                <p:cNvPr id="434" name="Google Shape;434;p44"/>
                <p:cNvGrpSpPr/>
                <p:nvPr/>
              </p:nvGrpSpPr>
              <p:grpSpPr>
                <a:xfrm>
                  <a:off x="973293" y="4775509"/>
                  <a:ext cx="6801353" cy="4684506"/>
                  <a:chOff x="973293" y="4775509"/>
                  <a:chExt cx="6801353" cy="4684506"/>
                </a:xfrm>
              </p:grpSpPr>
              <p:pic>
                <p:nvPicPr>
                  <p:cNvPr id="435" name="Google Shape;435;p4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552204" y="4775509"/>
                    <a:ext cx="5456393" cy="6629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텍스트이(가) 표시된 사진&#10;&#10;자동 생성된 설명" id="436" name="Google Shape;436;p4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973293" y="5438506"/>
                    <a:ext cx="6801353" cy="40215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descr="텍스트이(가) 표시된 사진&#10;&#10;자동 생성된 설명" id="437" name="Google Shape;437;p4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636868" y="2152429"/>
                  <a:ext cx="3474201" cy="26025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38" name="Google Shape;438;p44"/>
            <p:cNvSpPr/>
            <p:nvPr/>
          </p:nvSpPr>
          <p:spPr>
            <a:xfrm>
              <a:off x="2905604" y="7476565"/>
              <a:ext cx="1908443" cy="202605"/>
            </a:xfrm>
            <a:prstGeom prst="rect">
              <a:avLst/>
            </a:prstGeom>
            <a:solidFill>
              <a:srgbClr val="EEB50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1471251" y="8642130"/>
              <a:ext cx="2374608" cy="202605"/>
            </a:xfrm>
            <a:prstGeom prst="rect">
              <a:avLst/>
            </a:prstGeom>
            <a:solidFill>
              <a:srgbClr val="EEB500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텍스트이(가) 표시된 사진&#10;&#10;자동 생성된 설명" id="440" name="Google Shape;440;p44"/>
          <p:cNvPicPr preferRelativeResize="0"/>
          <p:nvPr/>
        </p:nvPicPr>
        <p:blipFill rotWithShape="1">
          <a:blip r:embed="rId6">
            <a:alphaModFix/>
          </a:blip>
          <a:srcRect b="45273" l="0" r="0" t="0"/>
          <a:stretch/>
        </p:blipFill>
        <p:spPr>
          <a:xfrm>
            <a:off x="5786602" y="5909671"/>
            <a:ext cx="6623723" cy="369258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41" name="Google Shape;441;p44"/>
          <p:cNvSpPr/>
          <p:nvPr/>
        </p:nvSpPr>
        <p:spPr>
          <a:xfrm>
            <a:off x="8940580" y="2031530"/>
            <a:ext cx="2193777" cy="200435"/>
          </a:xfrm>
          <a:prstGeom prst="rect">
            <a:avLst/>
          </a:prstGeom>
          <a:solidFill>
            <a:srgbClr val="EEB5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44"/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443" name="Google Shape;443;p44"/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44"/>
          <p:cNvGrpSpPr/>
          <p:nvPr/>
        </p:nvGrpSpPr>
        <p:grpSpPr>
          <a:xfrm>
            <a:off x="5786602" y="901919"/>
            <a:ext cx="6227173" cy="5163421"/>
            <a:chOff x="11704297" y="2152387"/>
            <a:chExt cx="5822963" cy="4853531"/>
          </a:xfrm>
        </p:grpSpPr>
        <p:sp>
          <p:nvSpPr>
            <p:cNvPr id="450" name="Google Shape;450;p44"/>
            <p:cNvSpPr/>
            <p:nvPr/>
          </p:nvSpPr>
          <p:spPr>
            <a:xfrm>
              <a:off x="11704297" y="2152387"/>
              <a:ext cx="5822963" cy="48535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44"/>
            <p:cNvGrpSpPr/>
            <p:nvPr/>
          </p:nvGrpSpPr>
          <p:grpSpPr>
            <a:xfrm>
              <a:off x="11820222" y="2262300"/>
              <a:ext cx="5643949" cy="4554625"/>
              <a:chOff x="10259671" y="847414"/>
              <a:chExt cx="7021988" cy="5666693"/>
            </a:xfrm>
          </p:grpSpPr>
          <p:pic>
            <p:nvPicPr>
              <p:cNvPr descr="텍스트이(가) 표시된 사진&#10;&#10;자동 생성된 설명" id="452" name="Google Shape;452;p44"/>
              <p:cNvPicPr preferRelativeResize="0"/>
              <p:nvPr/>
            </p:nvPicPr>
            <p:blipFill rotWithShape="1">
              <a:blip r:embed="rId7">
                <a:alphaModFix/>
              </a:blip>
              <a:srcRect b="0" l="9410" r="0" t="14940"/>
              <a:stretch/>
            </p:blipFill>
            <p:spPr>
              <a:xfrm>
                <a:off x="10276807" y="847414"/>
                <a:ext cx="7004852" cy="18874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텍스트, 신문, 스크린샷이(가) 표시된 사진&#10;&#10;자동 생성된 설명" id="453" name="Google Shape;453;p44"/>
              <p:cNvPicPr preferRelativeResize="0"/>
              <p:nvPr/>
            </p:nvPicPr>
            <p:blipFill rotWithShape="1">
              <a:blip r:embed="rId8">
                <a:alphaModFix/>
              </a:blip>
              <a:srcRect b="43624" l="0" r="0" t="0"/>
              <a:stretch/>
            </p:blipFill>
            <p:spPr>
              <a:xfrm>
                <a:off x="10259671" y="2733469"/>
                <a:ext cx="6892397" cy="3780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4" name="Google Shape;454;p44"/>
            <p:cNvSpPr/>
            <p:nvPr/>
          </p:nvSpPr>
          <p:spPr>
            <a:xfrm>
              <a:off x="14832107" y="6539787"/>
              <a:ext cx="2668260" cy="412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4"/>
          <p:cNvSpPr/>
          <p:nvPr/>
        </p:nvSpPr>
        <p:spPr>
          <a:xfrm>
            <a:off x="6378913" y="5651229"/>
            <a:ext cx="1821716" cy="181735"/>
          </a:xfrm>
          <a:prstGeom prst="rect">
            <a:avLst/>
          </a:prstGeom>
          <a:solidFill>
            <a:srgbClr val="EEB5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44"/>
          <p:cNvGrpSpPr/>
          <p:nvPr/>
        </p:nvGrpSpPr>
        <p:grpSpPr>
          <a:xfrm>
            <a:off x="11134357" y="2472799"/>
            <a:ext cx="6725085" cy="5999191"/>
            <a:chOff x="15345215" y="1394096"/>
            <a:chExt cx="6571920" cy="5281024"/>
          </a:xfrm>
        </p:grpSpPr>
        <p:sp>
          <p:nvSpPr>
            <p:cNvPr id="457" name="Google Shape;457;p44"/>
            <p:cNvSpPr/>
            <p:nvPr/>
          </p:nvSpPr>
          <p:spPr>
            <a:xfrm>
              <a:off x="15345215" y="1394096"/>
              <a:ext cx="6571920" cy="52810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Google Shape;458;p44"/>
            <p:cNvGrpSpPr/>
            <p:nvPr/>
          </p:nvGrpSpPr>
          <p:grpSpPr>
            <a:xfrm>
              <a:off x="15345215" y="1394096"/>
              <a:ext cx="6571920" cy="5257345"/>
              <a:chOff x="23673005" y="-341805"/>
              <a:chExt cx="7763254" cy="6210378"/>
            </a:xfrm>
          </p:grpSpPr>
          <p:pic>
            <p:nvPicPr>
              <p:cNvPr descr="텍스트이(가) 표시된 사진&#10;&#10;자동 생성된 설명" id="459" name="Google Shape;459;p44"/>
              <p:cNvPicPr preferRelativeResize="0"/>
              <p:nvPr/>
            </p:nvPicPr>
            <p:blipFill rotWithShape="1">
              <a:blip r:embed="rId9">
                <a:alphaModFix/>
              </a:blip>
              <a:srcRect b="12562" l="0" r="0" t="0"/>
              <a:stretch/>
            </p:blipFill>
            <p:spPr>
              <a:xfrm>
                <a:off x="23673005" y="-341805"/>
                <a:ext cx="7763254" cy="34253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텍스트이(가) 표시된 사진&#10;&#10;자동 생성된 설명" id="460" name="Google Shape;460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3735446" y="3083579"/>
                <a:ext cx="6637567" cy="27849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61" name="Google Shape;461;p44"/>
          <p:cNvSpPr/>
          <p:nvPr/>
        </p:nvSpPr>
        <p:spPr>
          <a:xfrm>
            <a:off x="7004246" y="6269825"/>
            <a:ext cx="3209052" cy="266332"/>
          </a:xfrm>
          <a:prstGeom prst="rect">
            <a:avLst/>
          </a:prstGeom>
          <a:solidFill>
            <a:srgbClr val="EEB5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4"/>
          <p:cNvSpPr/>
          <p:nvPr/>
        </p:nvSpPr>
        <p:spPr>
          <a:xfrm>
            <a:off x="11985015" y="3545160"/>
            <a:ext cx="1852724" cy="312052"/>
          </a:xfrm>
          <a:prstGeom prst="rect">
            <a:avLst/>
          </a:prstGeom>
          <a:solidFill>
            <a:srgbClr val="EEB5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11296884" y="7337744"/>
            <a:ext cx="4019316" cy="280347"/>
          </a:xfrm>
          <a:prstGeom prst="rect">
            <a:avLst/>
          </a:prstGeom>
          <a:solidFill>
            <a:srgbClr val="EEB5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7456658" y="1176931"/>
            <a:ext cx="2458385" cy="200435"/>
          </a:xfrm>
          <a:prstGeom prst="rect">
            <a:avLst/>
          </a:prstGeom>
          <a:solidFill>
            <a:srgbClr val="EEB5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/>
          <p:nvPr/>
        </p:nvSpPr>
        <p:spPr>
          <a:xfrm>
            <a:off x="11513819" y="7232961"/>
            <a:ext cx="6050280" cy="176784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BFBFB"/>
              </a:gs>
              <a:gs pos="23000">
                <a:schemeClr val="lt1"/>
              </a:gs>
              <a:gs pos="100000">
                <a:schemeClr val="lt1"/>
              </a:gs>
            </a:gsLst>
            <a:lin ang="16200000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5"/>
          <p:cNvSpPr/>
          <p:nvPr/>
        </p:nvSpPr>
        <p:spPr>
          <a:xfrm>
            <a:off x="11513819" y="5219052"/>
            <a:ext cx="6050280" cy="176784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BFBFB"/>
              </a:gs>
              <a:gs pos="23000">
                <a:schemeClr val="lt1"/>
              </a:gs>
              <a:gs pos="100000">
                <a:schemeClr val="lt1"/>
              </a:gs>
            </a:gsLst>
            <a:lin ang="16200000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5"/>
          <p:cNvSpPr/>
          <p:nvPr/>
        </p:nvSpPr>
        <p:spPr>
          <a:xfrm>
            <a:off x="11513819" y="3276600"/>
            <a:ext cx="6050280" cy="176784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BFBFB"/>
              </a:gs>
              <a:gs pos="23000">
                <a:schemeClr val="lt1"/>
              </a:gs>
              <a:gs pos="100000">
                <a:schemeClr val="lt1"/>
              </a:gs>
            </a:gsLst>
            <a:lin ang="16200000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5"/>
          <p:cNvSpPr/>
          <p:nvPr/>
        </p:nvSpPr>
        <p:spPr>
          <a:xfrm>
            <a:off x="847225" y="7232961"/>
            <a:ext cx="6050280" cy="176784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BFBFB"/>
              </a:gs>
              <a:gs pos="23000">
                <a:schemeClr val="lt1"/>
              </a:gs>
              <a:gs pos="100000">
                <a:schemeClr val="lt1"/>
              </a:gs>
            </a:gsLst>
            <a:lin ang="16200000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5"/>
          <p:cNvSpPr/>
          <p:nvPr/>
        </p:nvSpPr>
        <p:spPr>
          <a:xfrm>
            <a:off x="847225" y="5220624"/>
            <a:ext cx="6050280" cy="176784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BFBFB"/>
              </a:gs>
              <a:gs pos="23000">
                <a:schemeClr val="lt1"/>
              </a:gs>
              <a:gs pos="100000">
                <a:schemeClr val="lt1"/>
              </a:gs>
            </a:gsLst>
            <a:lin ang="16200000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5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5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 개요</a:t>
            </a:r>
            <a:endParaRPr/>
          </a:p>
        </p:txBody>
      </p:sp>
      <p:sp>
        <p:nvSpPr>
          <p:cNvPr id="476" name="Google Shape;476;p45"/>
          <p:cNvSpPr txBox="1"/>
          <p:nvPr/>
        </p:nvSpPr>
        <p:spPr>
          <a:xfrm>
            <a:off x="671966" y="1069463"/>
            <a:ext cx="55611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본 프로젝트의 차별성</a:t>
            </a:r>
            <a:endParaRPr/>
          </a:p>
        </p:txBody>
      </p:sp>
      <p:sp>
        <p:nvSpPr>
          <p:cNvPr id="477" name="Google Shape;477;p45"/>
          <p:cNvSpPr/>
          <p:nvPr/>
        </p:nvSpPr>
        <p:spPr>
          <a:xfrm>
            <a:off x="7711441" y="3398520"/>
            <a:ext cx="3291840" cy="1432560"/>
          </a:xfrm>
          <a:prstGeom prst="roundRect">
            <a:avLst>
              <a:gd fmla="val 2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EEB5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5"/>
          <p:cNvSpPr txBox="1"/>
          <p:nvPr/>
        </p:nvSpPr>
        <p:spPr>
          <a:xfrm>
            <a:off x="8260079" y="3806577"/>
            <a:ext cx="230124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BFBFB"/>
                </a:solidFill>
                <a:latin typeface="Arial"/>
                <a:ea typeface="Arial"/>
                <a:cs typeface="Arial"/>
                <a:sym typeface="Arial"/>
              </a:rPr>
              <a:t>학습 변수</a:t>
            </a:r>
            <a:endParaRPr/>
          </a:p>
        </p:txBody>
      </p:sp>
      <p:sp>
        <p:nvSpPr>
          <p:cNvPr id="479" name="Google Shape;479;p45"/>
          <p:cNvSpPr/>
          <p:nvPr/>
        </p:nvSpPr>
        <p:spPr>
          <a:xfrm>
            <a:off x="7711441" y="5425441"/>
            <a:ext cx="3291840" cy="1432560"/>
          </a:xfrm>
          <a:prstGeom prst="roundRect">
            <a:avLst>
              <a:gd fmla="val 2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EEB5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8511541" y="5833498"/>
            <a:ext cx="169164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BFBFB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/>
          </a:p>
        </p:txBody>
      </p:sp>
      <p:sp>
        <p:nvSpPr>
          <p:cNvPr id="481" name="Google Shape;481;p45"/>
          <p:cNvSpPr/>
          <p:nvPr/>
        </p:nvSpPr>
        <p:spPr>
          <a:xfrm>
            <a:off x="7711441" y="7452362"/>
            <a:ext cx="3291840" cy="1432560"/>
          </a:xfrm>
          <a:prstGeom prst="roundRect">
            <a:avLst>
              <a:gd fmla="val 2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EEB5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8260079" y="7860419"/>
            <a:ext cx="230124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BFBFB"/>
                </a:solidFill>
                <a:latin typeface="Arial"/>
                <a:ea typeface="Arial"/>
                <a:cs typeface="Arial"/>
                <a:sym typeface="Arial"/>
              </a:rPr>
              <a:t>리밸런싱</a:t>
            </a:r>
            <a:endParaRPr b="1" i="0" sz="4000" u="none" cap="none" strike="noStrike">
              <a:solidFill>
                <a:srgbClr val="FBFB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1615440" y="2179034"/>
            <a:ext cx="4267200" cy="632738"/>
          </a:xfrm>
          <a:prstGeom prst="roundRect">
            <a:avLst>
              <a:gd fmla="val 21484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5"/>
          <p:cNvSpPr/>
          <p:nvPr/>
        </p:nvSpPr>
        <p:spPr>
          <a:xfrm>
            <a:off x="12405360" y="2179034"/>
            <a:ext cx="4267200" cy="632738"/>
          </a:xfrm>
          <a:prstGeom prst="roundRect">
            <a:avLst>
              <a:gd fmla="val 21484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5"/>
          <p:cNvSpPr txBox="1"/>
          <p:nvPr/>
        </p:nvSpPr>
        <p:spPr>
          <a:xfrm>
            <a:off x="2838563" y="2203015"/>
            <a:ext cx="18209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선행 연구</a:t>
            </a:r>
            <a:endParaRPr/>
          </a:p>
        </p:txBody>
      </p:sp>
      <p:sp>
        <p:nvSpPr>
          <p:cNvPr id="486" name="Google Shape;486;p45"/>
          <p:cNvSpPr txBox="1"/>
          <p:nvPr/>
        </p:nvSpPr>
        <p:spPr>
          <a:xfrm>
            <a:off x="13453224" y="2203016"/>
            <a:ext cx="21714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본 프로젝트</a:t>
            </a:r>
            <a:endParaRPr/>
          </a:p>
        </p:txBody>
      </p:sp>
      <p:sp>
        <p:nvSpPr>
          <p:cNvPr id="487" name="Google Shape;487;p45"/>
          <p:cNvSpPr/>
          <p:nvPr/>
        </p:nvSpPr>
        <p:spPr>
          <a:xfrm>
            <a:off x="853440" y="3276600"/>
            <a:ext cx="6050280" cy="176784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BFBFB"/>
              </a:gs>
              <a:gs pos="23000">
                <a:schemeClr val="lt1"/>
              </a:gs>
              <a:gs pos="100000">
                <a:schemeClr val="lt1"/>
              </a:gs>
            </a:gsLst>
            <a:lin ang="16200000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5"/>
          <p:cNvSpPr txBox="1"/>
          <p:nvPr/>
        </p:nvSpPr>
        <p:spPr>
          <a:xfrm>
            <a:off x="11338559" y="3537272"/>
            <a:ext cx="6400801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코스톨라니의 달걀이론에 기반한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7개의 투자자산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47가지 기본적 지표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위험성향에 따른 맞춤형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포트폴리오 전략</a:t>
            </a:r>
            <a:endParaRPr/>
          </a:p>
        </p:txBody>
      </p:sp>
      <p:sp>
        <p:nvSpPr>
          <p:cNvPr id="489" name="Google Shape;489;p45"/>
          <p:cNvSpPr txBox="1"/>
          <p:nvPr/>
        </p:nvSpPr>
        <p:spPr>
          <a:xfrm>
            <a:off x="678179" y="3537272"/>
            <a:ext cx="6400801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주식, 채권, 예금의 3개의 투자자산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15가지 기본적 지표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고정된 4가지 포트폴리오 전략 </a:t>
            </a:r>
            <a:endParaRPr/>
          </a:p>
        </p:txBody>
      </p:sp>
      <p:sp>
        <p:nvSpPr>
          <p:cNvPr id="490" name="Google Shape;490;p45"/>
          <p:cNvSpPr txBox="1"/>
          <p:nvPr/>
        </p:nvSpPr>
        <p:spPr>
          <a:xfrm>
            <a:off x="671966" y="5509268"/>
            <a:ext cx="6400801" cy="97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ARIMA, RandomForest,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LSTM, RNN 비교</a:t>
            </a:r>
            <a:endParaRPr/>
          </a:p>
        </p:txBody>
      </p:sp>
      <p:sp>
        <p:nvSpPr>
          <p:cNvPr id="491" name="Google Shape;491;p45"/>
          <p:cNvSpPr txBox="1"/>
          <p:nvPr/>
        </p:nvSpPr>
        <p:spPr>
          <a:xfrm>
            <a:off x="11353799" y="5509268"/>
            <a:ext cx="6400801" cy="97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마코비츠 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목표함수를 이용한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LSTM 모델링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과 파라미터 튜닝</a:t>
            </a:r>
            <a:endParaRPr/>
          </a:p>
        </p:txBody>
      </p:sp>
      <p:sp>
        <p:nvSpPr>
          <p:cNvPr id="492" name="Google Shape;492;p45"/>
          <p:cNvSpPr txBox="1"/>
          <p:nvPr/>
        </p:nvSpPr>
        <p:spPr>
          <a:xfrm>
            <a:off x="671965" y="7490469"/>
            <a:ext cx="6400801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일정 교체기간 혹은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일정 신호 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발생시 리밸런싱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5"/>
          <p:cNvSpPr txBox="1"/>
          <p:nvPr/>
        </p:nvSpPr>
        <p:spPr>
          <a:xfrm>
            <a:off x="11376658" y="7490469"/>
            <a:ext cx="6400801" cy="97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뉴스지수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모멘텀 스코어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b="0" i="0" lang="en-US" sz="20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활용한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경기국면 차이에 기반한 시그널로 리밸런싱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/>
          <p:nvPr/>
        </p:nvSpPr>
        <p:spPr>
          <a:xfrm>
            <a:off x="10514911" y="4453338"/>
            <a:ext cx="6460030" cy="4677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87679" y="4453338"/>
            <a:ext cx="9646231" cy="4677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6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6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 개요</a:t>
            </a:r>
            <a:endParaRPr/>
          </a:p>
        </p:txBody>
      </p:sp>
      <p:sp>
        <p:nvSpPr>
          <p:cNvPr id="502" name="Google Shape;502;p46"/>
          <p:cNvSpPr txBox="1"/>
          <p:nvPr/>
        </p:nvSpPr>
        <p:spPr>
          <a:xfrm>
            <a:off x="671966" y="1069463"/>
            <a:ext cx="55611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분석 프로세스</a:t>
            </a:r>
            <a:endParaRPr/>
          </a:p>
        </p:txBody>
      </p:sp>
      <p:cxnSp>
        <p:nvCxnSpPr>
          <p:cNvPr id="503" name="Google Shape;503;p46"/>
          <p:cNvCxnSpPr/>
          <p:nvPr/>
        </p:nvCxnSpPr>
        <p:spPr>
          <a:xfrm>
            <a:off x="10133910" y="4427872"/>
            <a:ext cx="6088029" cy="0"/>
          </a:xfrm>
          <a:prstGeom prst="straightConnector1">
            <a:avLst/>
          </a:prstGeom>
          <a:noFill/>
          <a:ln cap="flat" cmpd="sng" w="47625">
            <a:solidFill>
              <a:srgbClr val="C2D59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4" name="Google Shape;504;p46"/>
          <p:cNvCxnSpPr/>
          <p:nvPr/>
        </p:nvCxnSpPr>
        <p:spPr>
          <a:xfrm>
            <a:off x="487679" y="4432797"/>
            <a:ext cx="9646231" cy="0"/>
          </a:xfrm>
          <a:prstGeom prst="straightConnector1">
            <a:avLst/>
          </a:prstGeom>
          <a:noFill/>
          <a:ln cap="flat" cmpd="sng" w="476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46"/>
          <p:cNvSpPr/>
          <p:nvPr/>
        </p:nvSpPr>
        <p:spPr>
          <a:xfrm>
            <a:off x="2347662" y="4288917"/>
            <a:ext cx="321878" cy="328846"/>
          </a:xfrm>
          <a:prstGeom prst="flowChartConnector">
            <a:avLst/>
          </a:prstGeom>
          <a:solidFill>
            <a:srgbClr val="FBFBFB"/>
          </a:solidFill>
          <a:ln cap="flat" cmpd="sng" w="508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6"/>
          <p:cNvSpPr/>
          <p:nvPr/>
        </p:nvSpPr>
        <p:spPr>
          <a:xfrm>
            <a:off x="5374384" y="4298854"/>
            <a:ext cx="321878" cy="328846"/>
          </a:xfrm>
          <a:prstGeom prst="flowChartConnector">
            <a:avLst/>
          </a:prstGeom>
          <a:solidFill>
            <a:srgbClr val="FBFBFB"/>
          </a:solidFill>
          <a:ln cap="flat" cmpd="sng" w="508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8401108" y="4288916"/>
            <a:ext cx="321878" cy="328846"/>
          </a:xfrm>
          <a:prstGeom prst="flowChartConnector">
            <a:avLst/>
          </a:prstGeom>
          <a:solidFill>
            <a:srgbClr val="FBFBFB"/>
          </a:solidFill>
          <a:ln cap="flat" cmpd="sng" w="508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11427831" y="4288915"/>
            <a:ext cx="321878" cy="328846"/>
          </a:xfrm>
          <a:prstGeom prst="flowChartConnector">
            <a:avLst/>
          </a:prstGeom>
          <a:solidFill>
            <a:srgbClr val="FBFBFB"/>
          </a:solidFill>
          <a:ln cap="flat" cmpd="sng" w="50800">
            <a:solidFill>
              <a:srgbClr val="C2D5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6"/>
          <p:cNvSpPr/>
          <p:nvPr/>
        </p:nvSpPr>
        <p:spPr>
          <a:xfrm>
            <a:off x="14454554" y="4288915"/>
            <a:ext cx="321878" cy="328846"/>
          </a:xfrm>
          <a:prstGeom prst="flowChartConnector">
            <a:avLst/>
          </a:prstGeom>
          <a:solidFill>
            <a:srgbClr val="FBFBFB"/>
          </a:solidFill>
          <a:ln cap="flat" cmpd="sng" w="50800">
            <a:solidFill>
              <a:srgbClr val="C2D5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6"/>
          <p:cNvSpPr txBox="1"/>
          <p:nvPr/>
        </p:nvSpPr>
        <p:spPr>
          <a:xfrm>
            <a:off x="2271562" y="3677267"/>
            <a:ext cx="5927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6"/>
          <p:cNvSpPr txBox="1"/>
          <p:nvPr/>
        </p:nvSpPr>
        <p:spPr>
          <a:xfrm>
            <a:off x="5298285" y="3667497"/>
            <a:ext cx="5927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6"/>
          <p:cNvSpPr txBox="1"/>
          <p:nvPr/>
        </p:nvSpPr>
        <p:spPr>
          <a:xfrm>
            <a:off x="8325008" y="3677267"/>
            <a:ext cx="5927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6"/>
          <p:cNvSpPr txBox="1"/>
          <p:nvPr/>
        </p:nvSpPr>
        <p:spPr>
          <a:xfrm>
            <a:off x="11351731" y="3677267"/>
            <a:ext cx="5927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800" u="none" cap="none" strike="noStrike">
              <a:solidFill>
                <a:srgbClr val="7692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6"/>
          <p:cNvSpPr txBox="1"/>
          <p:nvPr/>
        </p:nvSpPr>
        <p:spPr>
          <a:xfrm>
            <a:off x="14378454" y="3661676"/>
            <a:ext cx="5927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800" u="none" cap="none" strike="noStrike">
              <a:solidFill>
                <a:srgbClr val="7692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6"/>
          <p:cNvSpPr txBox="1"/>
          <p:nvPr/>
        </p:nvSpPr>
        <p:spPr>
          <a:xfrm>
            <a:off x="4343339" y="5096544"/>
            <a:ext cx="22707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경기 시그널</a:t>
            </a:r>
            <a:endParaRPr/>
          </a:p>
        </p:txBody>
      </p:sp>
      <p:sp>
        <p:nvSpPr>
          <p:cNvPr id="516" name="Google Shape;516;p46"/>
          <p:cNvSpPr txBox="1"/>
          <p:nvPr/>
        </p:nvSpPr>
        <p:spPr>
          <a:xfrm>
            <a:off x="7898052" y="5096544"/>
            <a:ext cx="16990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/>
          </a:p>
        </p:txBody>
      </p:sp>
      <p:sp>
        <p:nvSpPr>
          <p:cNvPr id="517" name="Google Shape;517;p46"/>
          <p:cNvSpPr txBox="1"/>
          <p:nvPr/>
        </p:nvSpPr>
        <p:spPr>
          <a:xfrm>
            <a:off x="10581922" y="5059016"/>
            <a:ext cx="198972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리밸런싱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전략 조정</a:t>
            </a:r>
            <a:endParaRPr/>
          </a:p>
        </p:txBody>
      </p:sp>
      <p:grpSp>
        <p:nvGrpSpPr>
          <p:cNvPr id="518" name="Google Shape;518;p46"/>
          <p:cNvGrpSpPr/>
          <p:nvPr/>
        </p:nvGrpSpPr>
        <p:grpSpPr>
          <a:xfrm>
            <a:off x="8363058" y="1024256"/>
            <a:ext cx="3543332" cy="3129141"/>
            <a:chOff x="8743244" y="1024257"/>
            <a:chExt cx="3543332" cy="3129141"/>
          </a:xfrm>
        </p:grpSpPr>
        <p:sp>
          <p:nvSpPr>
            <p:cNvPr id="519" name="Google Shape;519;p46"/>
            <p:cNvSpPr/>
            <p:nvPr/>
          </p:nvSpPr>
          <p:spPr>
            <a:xfrm rot="10800000">
              <a:off x="9456161" y="3172690"/>
              <a:ext cx="2050038" cy="228507"/>
            </a:xfrm>
            <a:prstGeom prst="rtTriangle">
              <a:avLst/>
            </a:prstGeom>
            <a:solidFill>
              <a:srgbClr val="C4BD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0" name="Google Shape;520;p46"/>
            <p:cNvGrpSpPr/>
            <p:nvPr/>
          </p:nvGrpSpPr>
          <p:grpSpPr>
            <a:xfrm>
              <a:off x="8743244" y="1024257"/>
              <a:ext cx="3543332" cy="3129141"/>
              <a:chOff x="8743244" y="1024257"/>
              <a:chExt cx="3543332" cy="3129141"/>
            </a:xfrm>
          </p:grpSpPr>
          <p:sp>
            <p:nvSpPr>
              <p:cNvPr id="521" name="Google Shape;521;p46"/>
              <p:cNvSpPr/>
              <p:nvPr/>
            </p:nvSpPr>
            <p:spPr>
              <a:xfrm>
                <a:off x="8871031" y="1112250"/>
                <a:ext cx="3287757" cy="20006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46"/>
              <p:cNvSpPr txBox="1"/>
              <p:nvPr/>
            </p:nvSpPr>
            <p:spPr>
              <a:xfrm>
                <a:off x="9144000" y="1824373"/>
                <a:ext cx="280802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주식 전략 결합</a:t>
                </a:r>
                <a:endParaRPr/>
              </a:p>
            </p:txBody>
          </p:sp>
          <p:sp>
            <p:nvSpPr>
              <p:cNvPr id="523" name="Google Shape;523;p46"/>
              <p:cNvSpPr/>
              <p:nvPr/>
            </p:nvSpPr>
            <p:spPr>
              <a:xfrm>
                <a:off x="8743244" y="1024257"/>
                <a:ext cx="3543332" cy="2143510"/>
              </a:xfrm>
              <a:prstGeom prst="frame">
                <a:avLst>
                  <a:gd fmla="val 6101" name="adj1"/>
                </a:avLst>
              </a:prstGeom>
              <a:solidFill>
                <a:srgbClr val="DDD9C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46"/>
              <p:cNvSpPr/>
              <p:nvPr/>
            </p:nvSpPr>
            <p:spPr>
              <a:xfrm rot="5400000">
                <a:off x="10508306" y="2527596"/>
                <a:ext cx="349286" cy="1722119"/>
              </a:xfrm>
              <a:prstGeom prst="triangle">
                <a:avLst>
                  <a:gd fmla="val 53314" name="adj"/>
                </a:avLst>
              </a:prstGeom>
              <a:solidFill>
                <a:srgbClr val="DDD9C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46"/>
              <p:cNvSpPr/>
              <p:nvPr/>
            </p:nvSpPr>
            <p:spPr>
              <a:xfrm flipH="1" rot="-5400000">
                <a:off x="10317816" y="2944821"/>
                <a:ext cx="228507" cy="1220360"/>
              </a:xfrm>
              <a:prstGeom prst="triangle">
                <a:avLst>
                  <a:gd fmla="val 53314" name="adj"/>
                </a:avLst>
              </a:prstGeom>
              <a:solidFill>
                <a:srgbClr val="C4BD9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46"/>
              <p:cNvSpPr/>
              <p:nvPr/>
            </p:nvSpPr>
            <p:spPr>
              <a:xfrm rot="4997252">
                <a:off x="10638067" y="3387079"/>
                <a:ext cx="230647" cy="592709"/>
              </a:xfrm>
              <a:prstGeom prst="triangle">
                <a:avLst>
                  <a:gd fmla="val 53314" name="adj"/>
                </a:avLst>
              </a:prstGeom>
              <a:solidFill>
                <a:srgbClr val="DDD9C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46"/>
              <p:cNvSpPr/>
              <p:nvPr/>
            </p:nvSpPr>
            <p:spPr>
              <a:xfrm rot="10288203">
                <a:off x="10238590" y="3627258"/>
                <a:ext cx="279032" cy="508257"/>
              </a:xfrm>
              <a:prstGeom prst="triangle">
                <a:avLst>
                  <a:gd fmla="val 0" name="adj"/>
                </a:avLst>
              </a:prstGeom>
              <a:solidFill>
                <a:srgbClr val="DDD9C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8" name="Google Shape;528;p46"/>
          <p:cNvSpPr txBox="1"/>
          <p:nvPr/>
        </p:nvSpPr>
        <p:spPr>
          <a:xfrm>
            <a:off x="1373221" y="5096544"/>
            <a:ext cx="22707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/>
          </a:p>
        </p:txBody>
      </p:sp>
      <p:sp>
        <p:nvSpPr>
          <p:cNvPr id="529" name="Google Shape;529;p46"/>
          <p:cNvSpPr txBox="1"/>
          <p:nvPr/>
        </p:nvSpPr>
        <p:spPr>
          <a:xfrm>
            <a:off x="4190024" y="6409979"/>
            <a:ext cx="3212892" cy="208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코스피 지수, CLI,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뉴스지수의 상관관계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분석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리밸런싱 시점 파악</a:t>
            </a:r>
            <a:endParaRPr/>
          </a:p>
        </p:txBody>
      </p:sp>
      <p:sp>
        <p:nvSpPr>
          <p:cNvPr id="530" name="Google Shape;530;p46"/>
          <p:cNvSpPr txBox="1"/>
          <p:nvPr/>
        </p:nvSpPr>
        <p:spPr>
          <a:xfrm>
            <a:off x="7304086" y="6409979"/>
            <a:ext cx="3186201" cy="157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딥러닝을 통한 자산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배분 포트폴리오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(주식 외 6개 자산 유형)</a:t>
            </a:r>
            <a:endParaRPr/>
          </a:p>
        </p:txBody>
      </p:sp>
      <p:sp>
        <p:nvSpPr>
          <p:cNvPr id="531" name="Google Shape;531;p46"/>
          <p:cNvSpPr txBox="1"/>
          <p:nvPr/>
        </p:nvSpPr>
        <p:spPr>
          <a:xfrm>
            <a:off x="10391456" y="6409979"/>
            <a:ext cx="3212892" cy="1065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주식 수익률 극대화   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리밸런싱 전략</a:t>
            </a:r>
            <a:endParaRPr/>
          </a:p>
        </p:txBody>
      </p:sp>
      <p:sp>
        <p:nvSpPr>
          <p:cNvPr id="532" name="Google Shape;532;p46"/>
          <p:cNvSpPr txBox="1"/>
          <p:nvPr/>
        </p:nvSpPr>
        <p:spPr>
          <a:xfrm>
            <a:off x="13505517" y="6409979"/>
            <a:ext cx="3469424" cy="208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설문 조사 결과를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바탕으로 투자성향 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군집 모델 개발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맞춤형 포트폴리오 제공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6"/>
          <p:cNvSpPr txBox="1"/>
          <p:nvPr/>
        </p:nvSpPr>
        <p:spPr>
          <a:xfrm>
            <a:off x="1075962" y="6409979"/>
            <a:ext cx="3212892" cy="157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주가 데이터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재무제표 데이터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대체투자자산 데이터</a:t>
            </a:r>
            <a:endParaRPr/>
          </a:p>
        </p:txBody>
      </p:sp>
      <p:sp>
        <p:nvSpPr>
          <p:cNvPr id="534" name="Google Shape;534;p46"/>
          <p:cNvSpPr txBox="1"/>
          <p:nvPr/>
        </p:nvSpPr>
        <p:spPr>
          <a:xfrm>
            <a:off x="12804313" y="5017366"/>
            <a:ext cx="346942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투자성향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endParaRPr/>
          </a:p>
        </p:txBody>
      </p:sp>
      <p:pic>
        <p:nvPicPr>
          <p:cNvPr id="535" name="Google Shape;5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8748" y="3962242"/>
            <a:ext cx="1226408" cy="1226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문구, 봉투이(가) 표시된 사진&#10;&#10;자동 생성된 설명" id="540" name="Google Shape;540;p47"/>
          <p:cNvPicPr preferRelativeResize="0"/>
          <p:nvPr/>
        </p:nvPicPr>
        <p:blipFill rotWithShape="1">
          <a:blip r:embed="rId3">
            <a:alphaModFix amt="35000"/>
          </a:blip>
          <a:srcRect b="17388" l="0" r="0" t="17174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541" name="Google Shape;541;p47"/>
          <p:cNvSpPr txBox="1"/>
          <p:nvPr/>
        </p:nvSpPr>
        <p:spPr>
          <a:xfrm>
            <a:off x="1328738" y="1128713"/>
            <a:ext cx="531590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거시경제분석</a:t>
            </a: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1414461" y="3203207"/>
            <a:ext cx="5109644" cy="119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7"/>
          <p:cNvSpPr txBox="1"/>
          <p:nvPr/>
        </p:nvSpPr>
        <p:spPr>
          <a:xfrm>
            <a:off x="1345362" y="3389507"/>
            <a:ext cx="51787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거시 경제 이론 설명과 경기선행지수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거시경제분석</a:t>
            </a:r>
            <a:endParaRPr/>
          </a:p>
        </p:txBody>
      </p:sp>
      <p:sp>
        <p:nvSpPr>
          <p:cNvPr id="550" name="Google Shape;550;p7"/>
          <p:cNvSpPr txBox="1"/>
          <p:nvPr/>
        </p:nvSpPr>
        <p:spPr>
          <a:xfrm>
            <a:off x="671966" y="1069463"/>
            <a:ext cx="58202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달걀 모형 이론 - </a:t>
            </a:r>
            <a:r>
              <a:rPr b="0" i="0" lang="en-US" sz="3600" u="none" cap="none" strike="noStrike">
                <a:solidFill>
                  <a:srgbClr val="EEB5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코스톨라니</a:t>
            </a:r>
            <a:endParaRPr b="0" i="0" sz="36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1" name="Google Shape;551;p7"/>
          <p:cNvSpPr/>
          <p:nvPr/>
        </p:nvSpPr>
        <p:spPr>
          <a:xfrm>
            <a:off x="2750768" y="2945452"/>
            <a:ext cx="3892593" cy="6610786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사람, 벽, 남자, 실내이(가) 표시된 사진&#10;&#10;자동 생성된 설명" id="552" name="Google Shape;5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188" y="4018314"/>
            <a:ext cx="4363695" cy="4363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7"/>
          <p:cNvGrpSpPr/>
          <p:nvPr/>
        </p:nvGrpSpPr>
        <p:grpSpPr>
          <a:xfrm>
            <a:off x="10695436" y="3954116"/>
            <a:ext cx="3760769" cy="4514627"/>
            <a:chOff x="10756423" y="2405407"/>
            <a:chExt cx="4734188" cy="5683171"/>
          </a:xfrm>
        </p:grpSpPr>
        <p:sp>
          <p:nvSpPr>
            <p:cNvPr id="554" name="Google Shape;554;p7"/>
            <p:cNvSpPr/>
            <p:nvPr/>
          </p:nvSpPr>
          <p:spPr>
            <a:xfrm>
              <a:off x="10779870" y="2405407"/>
              <a:ext cx="4710741" cy="5683171"/>
            </a:xfrm>
            <a:prstGeom prst="pie">
              <a:avLst>
                <a:gd fmla="val 5415877" name="adj1"/>
                <a:gd fmla="val 16200000" name="adj2"/>
              </a:avLst>
            </a:prstGeom>
            <a:solidFill>
              <a:srgbClr val="FBE5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7"/>
            <p:cNvSpPr/>
            <p:nvPr/>
          </p:nvSpPr>
          <p:spPr>
            <a:xfrm rot="10800000">
              <a:off x="10756423" y="2405407"/>
              <a:ext cx="4710741" cy="5683171"/>
            </a:xfrm>
            <a:prstGeom prst="pie">
              <a:avLst>
                <a:gd fmla="val 5415877" name="adj1"/>
                <a:gd fmla="val 16200000" name="adj2"/>
              </a:avLst>
            </a:prstGeom>
            <a:solidFill>
              <a:srgbClr val="DAE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7"/>
          <p:cNvSpPr/>
          <p:nvPr/>
        </p:nvSpPr>
        <p:spPr>
          <a:xfrm>
            <a:off x="12485820" y="3887562"/>
            <a:ext cx="180000" cy="180000"/>
          </a:xfrm>
          <a:prstGeom prst="flowChartConnector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"/>
          <p:cNvSpPr/>
          <p:nvPr/>
        </p:nvSpPr>
        <p:spPr>
          <a:xfrm>
            <a:off x="12485820" y="8378743"/>
            <a:ext cx="180000" cy="180000"/>
          </a:xfrm>
          <a:prstGeom prst="flowChartConnector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7"/>
          <p:cNvCxnSpPr/>
          <p:nvPr/>
        </p:nvCxnSpPr>
        <p:spPr>
          <a:xfrm>
            <a:off x="9315900" y="4872084"/>
            <a:ext cx="6339840" cy="0"/>
          </a:xfrm>
          <a:prstGeom prst="straightConnector1">
            <a:avLst/>
          </a:prstGeom>
          <a:noFill/>
          <a:ln cap="flat" cmpd="sng" w="25400">
            <a:solidFill>
              <a:srgbClr val="7F7F7F">
                <a:alpha val="8470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9" name="Google Shape;559;p7"/>
          <p:cNvCxnSpPr/>
          <p:nvPr/>
        </p:nvCxnSpPr>
        <p:spPr>
          <a:xfrm>
            <a:off x="9315900" y="7081884"/>
            <a:ext cx="6339840" cy="0"/>
          </a:xfrm>
          <a:prstGeom prst="straightConnector1">
            <a:avLst/>
          </a:prstGeom>
          <a:noFill/>
          <a:ln cap="flat" cmpd="sng" w="25400">
            <a:solidFill>
              <a:srgbClr val="7F7F7F">
                <a:alpha val="8470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7"/>
          <p:cNvSpPr/>
          <p:nvPr/>
        </p:nvSpPr>
        <p:spPr>
          <a:xfrm>
            <a:off x="14195518" y="7012640"/>
            <a:ext cx="180000" cy="180000"/>
          </a:xfrm>
          <a:prstGeom prst="flowChartConnector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"/>
          <p:cNvSpPr/>
          <p:nvPr/>
        </p:nvSpPr>
        <p:spPr>
          <a:xfrm>
            <a:off x="10795281" y="7005684"/>
            <a:ext cx="180000" cy="180000"/>
          </a:xfrm>
          <a:prstGeom prst="flowChartConnector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"/>
          <p:cNvSpPr/>
          <p:nvPr/>
        </p:nvSpPr>
        <p:spPr>
          <a:xfrm>
            <a:off x="11002042" y="4797324"/>
            <a:ext cx="180000" cy="180000"/>
          </a:xfrm>
          <a:prstGeom prst="flowChartConnector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"/>
          <p:cNvSpPr/>
          <p:nvPr/>
        </p:nvSpPr>
        <p:spPr>
          <a:xfrm>
            <a:off x="13989851" y="4797989"/>
            <a:ext cx="180000" cy="180000"/>
          </a:xfrm>
          <a:prstGeom prst="flowChartConnector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"/>
          <p:cNvSpPr txBox="1"/>
          <p:nvPr/>
        </p:nvSpPr>
        <p:spPr>
          <a:xfrm>
            <a:off x="12014383" y="3445850"/>
            <a:ext cx="12297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E3431"/>
                </a:solidFill>
                <a:latin typeface="Arial"/>
                <a:ea typeface="Arial"/>
                <a:cs typeface="Arial"/>
                <a:sym typeface="Arial"/>
              </a:rPr>
              <a:t>금리정점</a:t>
            </a:r>
            <a:endParaRPr b="0" i="0" sz="2000" u="none" cap="none" strike="noStrike">
              <a:solidFill>
                <a:srgbClr val="FE34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"/>
          <p:cNvSpPr txBox="1"/>
          <p:nvPr/>
        </p:nvSpPr>
        <p:spPr>
          <a:xfrm>
            <a:off x="11951609" y="8626159"/>
            <a:ext cx="12297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금리저점</a:t>
            </a:r>
            <a:endParaRPr b="0" i="0" sz="2000" u="none" cap="none" strike="noStrike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7"/>
          <p:cNvGrpSpPr/>
          <p:nvPr/>
        </p:nvGrpSpPr>
        <p:grpSpPr>
          <a:xfrm>
            <a:off x="9289391" y="4550240"/>
            <a:ext cx="6703177" cy="2900976"/>
            <a:chOff x="9304631" y="3577188"/>
            <a:chExt cx="6703177" cy="2900976"/>
          </a:xfrm>
        </p:grpSpPr>
        <p:sp>
          <p:nvSpPr>
            <p:cNvPr id="567" name="Google Shape;567;p7"/>
            <p:cNvSpPr txBox="1"/>
            <p:nvPr/>
          </p:nvSpPr>
          <p:spPr>
            <a:xfrm>
              <a:off x="9304631" y="3577188"/>
              <a:ext cx="11304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예금입금</a:t>
              </a:r>
              <a:endParaRPr/>
            </a:p>
          </p:txBody>
        </p:sp>
        <p:sp>
          <p:nvSpPr>
            <p:cNvPr id="568" name="Google Shape;568;p7"/>
            <p:cNvSpPr txBox="1"/>
            <p:nvPr/>
          </p:nvSpPr>
          <p:spPr>
            <a:xfrm>
              <a:off x="9304631" y="3914272"/>
              <a:ext cx="11304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주식매도</a:t>
              </a:r>
              <a:endParaRPr/>
            </a:p>
          </p:txBody>
        </p:sp>
        <p:sp>
          <p:nvSpPr>
            <p:cNvPr id="569" name="Google Shape;569;p7"/>
            <p:cNvSpPr txBox="1"/>
            <p:nvPr/>
          </p:nvSpPr>
          <p:spPr>
            <a:xfrm>
              <a:off x="14674410" y="3577188"/>
              <a:ext cx="11304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예금인출</a:t>
              </a:r>
              <a:endParaRPr/>
            </a:p>
          </p:txBody>
        </p:sp>
        <p:sp>
          <p:nvSpPr>
            <p:cNvPr id="570" name="Google Shape;570;p7"/>
            <p:cNvSpPr txBox="1"/>
            <p:nvPr/>
          </p:nvSpPr>
          <p:spPr>
            <a:xfrm>
              <a:off x="14674410" y="3914272"/>
              <a:ext cx="11304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채권투자</a:t>
              </a:r>
              <a:endParaRPr/>
            </a:p>
          </p:txBody>
        </p:sp>
        <p:sp>
          <p:nvSpPr>
            <p:cNvPr id="571" name="Google Shape;571;p7"/>
            <p:cNvSpPr txBox="1"/>
            <p:nvPr/>
          </p:nvSpPr>
          <p:spPr>
            <a:xfrm>
              <a:off x="9304631" y="5771748"/>
              <a:ext cx="11304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주식투자</a:t>
              </a:r>
              <a:endParaRPr/>
            </a:p>
          </p:txBody>
        </p:sp>
        <p:sp>
          <p:nvSpPr>
            <p:cNvPr id="572" name="Google Shape;572;p7"/>
            <p:cNvSpPr txBox="1"/>
            <p:nvPr/>
          </p:nvSpPr>
          <p:spPr>
            <a:xfrm>
              <a:off x="9304631" y="6108832"/>
              <a:ext cx="13286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부동산매도</a:t>
              </a:r>
              <a:endParaRPr/>
            </a:p>
          </p:txBody>
        </p:sp>
        <p:sp>
          <p:nvSpPr>
            <p:cNvPr id="573" name="Google Shape;573;p7"/>
            <p:cNvSpPr txBox="1"/>
            <p:nvPr/>
          </p:nvSpPr>
          <p:spPr>
            <a:xfrm>
              <a:off x="14674409" y="5770738"/>
              <a:ext cx="1333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부동산투자</a:t>
              </a:r>
              <a:endParaRPr/>
            </a:p>
          </p:txBody>
        </p:sp>
        <p:sp>
          <p:nvSpPr>
            <p:cNvPr id="574" name="Google Shape;574;p7"/>
            <p:cNvSpPr txBox="1"/>
            <p:nvPr/>
          </p:nvSpPr>
          <p:spPr>
            <a:xfrm>
              <a:off x="14674410" y="6107822"/>
              <a:ext cx="11304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채권매도</a:t>
              </a:r>
              <a:endParaRPr/>
            </a:p>
          </p:txBody>
        </p:sp>
      </p:grpSp>
      <p:sp>
        <p:nvSpPr>
          <p:cNvPr id="575" name="Google Shape;575;p7"/>
          <p:cNvSpPr txBox="1"/>
          <p:nvPr/>
        </p:nvSpPr>
        <p:spPr>
          <a:xfrm>
            <a:off x="8200957" y="5960119"/>
            <a:ext cx="1214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경기성숙</a:t>
            </a:r>
            <a:endParaRPr/>
          </a:p>
        </p:txBody>
      </p:sp>
      <p:sp>
        <p:nvSpPr>
          <p:cNvPr id="576" name="Google Shape;576;p7"/>
          <p:cNvSpPr txBox="1"/>
          <p:nvPr/>
        </p:nvSpPr>
        <p:spPr>
          <a:xfrm>
            <a:off x="15759424" y="5962371"/>
            <a:ext cx="12140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경기침체</a:t>
            </a:r>
            <a:endParaRPr/>
          </a:p>
        </p:txBody>
      </p:sp>
      <p:cxnSp>
        <p:nvCxnSpPr>
          <p:cNvPr id="577" name="Google Shape;577;p7"/>
          <p:cNvCxnSpPr/>
          <p:nvPr/>
        </p:nvCxnSpPr>
        <p:spPr>
          <a:xfrm>
            <a:off x="9433643" y="6121764"/>
            <a:ext cx="6339840" cy="0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78" name="Google Shape;578;p7"/>
          <p:cNvGrpSpPr/>
          <p:nvPr/>
        </p:nvGrpSpPr>
        <p:grpSpPr>
          <a:xfrm>
            <a:off x="10691468" y="4049095"/>
            <a:ext cx="3733476" cy="4215622"/>
            <a:chOff x="10691468" y="4049095"/>
            <a:chExt cx="3733476" cy="4215622"/>
          </a:xfrm>
        </p:grpSpPr>
        <p:sp>
          <p:nvSpPr>
            <p:cNvPr id="579" name="Google Shape;579;p7"/>
            <p:cNvSpPr/>
            <p:nvPr/>
          </p:nvSpPr>
          <p:spPr>
            <a:xfrm rot="-3906883">
              <a:off x="10740800" y="4696757"/>
              <a:ext cx="2527823" cy="1722723"/>
            </a:xfrm>
            <a:custGeom>
              <a:rect b="b" l="l" r="r" t="t"/>
              <a:pathLst>
                <a:path extrusionOk="0" h="120000" w="120000">
                  <a:moveTo>
                    <a:pt x="42572" y="11199"/>
                  </a:moveTo>
                  <a:lnTo>
                    <a:pt x="42572" y="11199"/>
                  </a:lnTo>
                  <a:cubicBezTo>
                    <a:pt x="69268" y="2589"/>
                    <a:pt x="98454" y="14853"/>
                    <a:pt x="109716" y="39413"/>
                  </a:cubicBezTo>
                  <a:lnTo>
                    <a:pt x="115062" y="38745"/>
                  </a:lnTo>
                  <a:lnTo>
                    <a:pt x="110875" y="53645"/>
                  </a:lnTo>
                  <a:lnTo>
                    <a:pt x="97806" y="40900"/>
                  </a:lnTo>
                  <a:lnTo>
                    <a:pt x="103050" y="40245"/>
                  </a:lnTo>
                  <a:lnTo>
                    <a:pt x="103050" y="40245"/>
                  </a:lnTo>
                  <a:cubicBezTo>
                    <a:pt x="92218" y="21607"/>
                    <a:pt x="67846" y="12618"/>
                    <a:pt x="45345" y="18963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"/>
            <p:cNvSpPr/>
            <p:nvPr/>
          </p:nvSpPr>
          <p:spPr>
            <a:xfrm rot="6735007">
              <a:off x="11885228" y="5907400"/>
              <a:ext cx="2527823" cy="1722723"/>
            </a:xfrm>
            <a:custGeom>
              <a:rect b="b" l="l" r="r" t="t"/>
              <a:pathLst>
                <a:path extrusionOk="0" h="120000" w="120000">
                  <a:moveTo>
                    <a:pt x="42572" y="11199"/>
                  </a:moveTo>
                  <a:lnTo>
                    <a:pt x="42572" y="11199"/>
                  </a:lnTo>
                  <a:cubicBezTo>
                    <a:pt x="69268" y="2589"/>
                    <a:pt x="98454" y="14853"/>
                    <a:pt x="109716" y="39413"/>
                  </a:cubicBezTo>
                  <a:lnTo>
                    <a:pt x="115062" y="38745"/>
                  </a:lnTo>
                  <a:lnTo>
                    <a:pt x="110875" y="53645"/>
                  </a:lnTo>
                  <a:lnTo>
                    <a:pt x="97806" y="40900"/>
                  </a:lnTo>
                  <a:lnTo>
                    <a:pt x="103050" y="40245"/>
                  </a:lnTo>
                  <a:lnTo>
                    <a:pt x="103050" y="40245"/>
                  </a:lnTo>
                  <a:cubicBezTo>
                    <a:pt x="92218" y="21607"/>
                    <a:pt x="67846" y="12618"/>
                    <a:pt x="45345" y="18963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p7"/>
          <p:cNvSpPr/>
          <p:nvPr/>
        </p:nvSpPr>
        <p:spPr>
          <a:xfrm>
            <a:off x="7681129" y="2945453"/>
            <a:ext cx="9723120" cy="6610786"/>
          </a:xfrm>
          <a:prstGeom prst="frame">
            <a:avLst>
              <a:gd fmla="val 4994" name="adj1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"/>
          <p:cNvSpPr/>
          <p:nvPr/>
        </p:nvSpPr>
        <p:spPr>
          <a:xfrm>
            <a:off x="10598290" y="2518006"/>
            <a:ext cx="3892593" cy="787558"/>
          </a:xfrm>
          <a:prstGeom prst="flowChartProcess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"/>
          <p:cNvSpPr txBox="1"/>
          <p:nvPr/>
        </p:nvSpPr>
        <p:spPr>
          <a:xfrm>
            <a:off x="11109852" y="2674582"/>
            <a:ext cx="31715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&lt;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Kostolany Egg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</a:t>
            </a:r>
            <a:endParaRPr b="0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4" name="Google Shape;584;p7"/>
          <p:cNvSpPr/>
          <p:nvPr/>
        </p:nvSpPr>
        <p:spPr>
          <a:xfrm>
            <a:off x="11453799" y="2874019"/>
            <a:ext cx="2286000" cy="213557"/>
          </a:xfrm>
          <a:custGeom>
            <a:rect b="b" l="l" r="r" t="t"/>
            <a:pathLst>
              <a:path extrusionOk="0" h="243840" w="2255520">
                <a:moveTo>
                  <a:pt x="0" y="0"/>
                </a:moveTo>
                <a:cubicBezTo>
                  <a:pt x="5080" y="25400"/>
                  <a:pt x="11577" y="50557"/>
                  <a:pt x="15240" y="76200"/>
                </a:cubicBezTo>
                <a:cubicBezTo>
                  <a:pt x="21746" y="121739"/>
                  <a:pt x="1743" y="177439"/>
                  <a:pt x="30480" y="213360"/>
                </a:cubicBezTo>
                <a:cubicBezTo>
                  <a:pt x="46347" y="233194"/>
                  <a:pt x="58239" y="170361"/>
                  <a:pt x="76200" y="152400"/>
                </a:cubicBezTo>
                <a:cubicBezTo>
                  <a:pt x="94161" y="134439"/>
                  <a:pt x="119199" y="124641"/>
                  <a:pt x="137160" y="106680"/>
                </a:cubicBezTo>
                <a:cubicBezTo>
                  <a:pt x="165215" y="78625"/>
                  <a:pt x="187960" y="45720"/>
                  <a:pt x="213360" y="15240"/>
                </a:cubicBezTo>
                <a:cubicBezTo>
                  <a:pt x="322277" y="178615"/>
                  <a:pt x="152660" y="-69335"/>
                  <a:pt x="289560" y="106680"/>
                </a:cubicBezTo>
                <a:cubicBezTo>
                  <a:pt x="312050" y="135596"/>
                  <a:pt x="350520" y="198120"/>
                  <a:pt x="350520" y="198120"/>
                </a:cubicBezTo>
                <a:cubicBezTo>
                  <a:pt x="375920" y="167640"/>
                  <a:pt x="395402" y="131039"/>
                  <a:pt x="426720" y="106680"/>
                </a:cubicBezTo>
                <a:cubicBezTo>
                  <a:pt x="508643" y="42962"/>
                  <a:pt x="513992" y="148623"/>
                  <a:pt x="548640" y="198120"/>
                </a:cubicBezTo>
                <a:cubicBezTo>
                  <a:pt x="561000" y="215777"/>
                  <a:pt x="579120" y="228600"/>
                  <a:pt x="594360" y="243840"/>
                </a:cubicBezTo>
                <a:cubicBezTo>
                  <a:pt x="595335" y="242134"/>
                  <a:pt x="702510" y="48898"/>
                  <a:pt x="716280" y="45720"/>
                </a:cubicBezTo>
                <a:cubicBezTo>
                  <a:pt x="763239" y="34883"/>
                  <a:pt x="807378" y="77267"/>
                  <a:pt x="853440" y="91440"/>
                </a:cubicBezTo>
                <a:cubicBezTo>
                  <a:pt x="975666" y="129048"/>
                  <a:pt x="849775" y="74368"/>
                  <a:pt x="1005840" y="152400"/>
                </a:cubicBezTo>
                <a:cubicBezTo>
                  <a:pt x="1021080" y="147320"/>
                  <a:pt x="1040201" y="148519"/>
                  <a:pt x="1051560" y="137160"/>
                </a:cubicBezTo>
                <a:cubicBezTo>
                  <a:pt x="1062919" y="125801"/>
                  <a:pt x="1050736" y="91440"/>
                  <a:pt x="1066800" y="91440"/>
                </a:cubicBezTo>
                <a:cubicBezTo>
                  <a:pt x="1095065" y="91440"/>
                  <a:pt x="1101246" y="171606"/>
                  <a:pt x="1112520" y="182880"/>
                </a:cubicBezTo>
                <a:cubicBezTo>
                  <a:pt x="1128584" y="198944"/>
                  <a:pt x="1153160" y="203200"/>
                  <a:pt x="1173480" y="213360"/>
                </a:cubicBezTo>
                <a:cubicBezTo>
                  <a:pt x="1193800" y="193040"/>
                  <a:pt x="1217198" y="175389"/>
                  <a:pt x="1234440" y="152400"/>
                </a:cubicBezTo>
                <a:cubicBezTo>
                  <a:pt x="1248071" y="134225"/>
                  <a:pt x="1248856" y="107504"/>
                  <a:pt x="1264920" y="91440"/>
                </a:cubicBezTo>
                <a:cubicBezTo>
                  <a:pt x="1285865" y="70495"/>
                  <a:pt x="1315720" y="60960"/>
                  <a:pt x="1341120" y="45720"/>
                </a:cubicBezTo>
                <a:cubicBezTo>
                  <a:pt x="1356360" y="55880"/>
                  <a:pt x="1371935" y="65554"/>
                  <a:pt x="1386840" y="76200"/>
                </a:cubicBezTo>
                <a:cubicBezTo>
                  <a:pt x="1407509" y="90963"/>
                  <a:pt x="1426261" y="108458"/>
                  <a:pt x="1447800" y="121920"/>
                </a:cubicBezTo>
                <a:cubicBezTo>
                  <a:pt x="1490845" y="148823"/>
                  <a:pt x="1510035" y="152825"/>
                  <a:pt x="1554480" y="167640"/>
                </a:cubicBezTo>
                <a:cubicBezTo>
                  <a:pt x="1569720" y="152400"/>
                  <a:pt x="1583836" y="135946"/>
                  <a:pt x="1600200" y="121920"/>
                </a:cubicBezTo>
                <a:cubicBezTo>
                  <a:pt x="1619485" y="105390"/>
                  <a:pt x="1643199" y="94161"/>
                  <a:pt x="1661160" y="76200"/>
                </a:cubicBezTo>
                <a:cubicBezTo>
                  <a:pt x="1730094" y="7266"/>
                  <a:pt x="1648353" y="44909"/>
                  <a:pt x="1737360" y="15240"/>
                </a:cubicBezTo>
                <a:cubicBezTo>
                  <a:pt x="1752600" y="45720"/>
                  <a:pt x="1763538" y="78762"/>
                  <a:pt x="1783080" y="106680"/>
                </a:cubicBezTo>
                <a:cubicBezTo>
                  <a:pt x="1815416" y="152875"/>
                  <a:pt x="1846629" y="169366"/>
                  <a:pt x="1889760" y="198120"/>
                </a:cubicBezTo>
                <a:cubicBezTo>
                  <a:pt x="1978767" y="168451"/>
                  <a:pt x="1897026" y="206094"/>
                  <a:pt x="1965960" y="137160"/>
                </a:cubicBezTo>
                <a:cubicBezTo>
                  <a:pt x="1983921" y="119199"/>
                  <a:pt x="2006600" y="106680"/>
                  <a:pt x="2026920" y="91440"/>
                </a:cubicBezTo>
                <a:cubicBezTo>
                  <a:pt x="2101212" y="110013"/>
                  <a:pt x="2084838" y="97541"/>
                  <a:pt x="2148840" y="152400"/>
                </a:cubicBezTo>
                <a:cubicBezTo>
                  <a:pt x="2165204" y="166426"/>
                  <a:pt x="2173224" y="195072"/>
                  <a:pt x="2194560" y="198120"/>
                </a:cubicBezTo>
                <a:cubicBezTo>
                  <a:pt x="2217050" y="201333"/>
                  <a:pt x="2235200" y="177800"/>
                  <a:pt x="2255520" y="167640"/>
                </a:cubicBezTo>
              </a:path>
            </a:pathLst>
          </a:custGeom>
          <a:noFill/>
          <a:ln cap="flat" cmpd="sng" w="79375">
            <a:solidFill>
              <a:srgbClr val="FFC000">
                <a:alpha val="34901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ctr" dir="5400000" dist="50800" sy="1000">
              <a:srgbClr val="00000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"/>
          <p:cNvSpPr txBox="1"/>
          <p:nvPr/>
        </p:nvSpPr>
        <p:spPr>
          <a:xfrm>
            <a:off x="3167455" y="8442089"/>
            <a:ext cx="263902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D515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André Kostolany,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D515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(1906.02.09 ~ 1999.09.14)</a:t>
            </a:r>
            <a:endParaRPr b="1" i="0" sz="16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6" name="Google Shape;586;p7"/>
          <p:cNvSpPr txBox="1"/>
          <p:nvPr/>
        </p:nvSpPr>
        <p:spPr>
          <a:xfrm>
            <a:off x="4999283" y="1828800"/>
            <a:ext cx="82894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경기국면 변화에 따른 투자자산 </a:t>
            </a:r>
            <a:r>
              <a:rPr b="1" i="0" lang="en-US" sz="3200" u="none" cap="none" strike="noStrike">
                <a:solidFill>
                  <a:srgbClr val="EEB500"/>
                </a:solidFill>
                <a:latin typeface="Arial"/>
                <a:ea typeface="Arial"/>
                <a:cs typeface="Arial"/>
                <a:sym typeface="Arial"/>
              </a:rPr>
              <a:t>리밸런싱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전략</a:t>
            </a:r>
            <a:endParaRPr/>
          </a:p>
        </p:txBody>
      </p:sp>
      <p:sp>
        <p:nvSpPr>
          <p:cNvPr id="587" name="Google Shape;587;p7"/>
          <p:cNvSpPr txBox="1"/>
          <p:nvPr/>
        </p:nvSpPr>
        <p:spPr>
          <a:xfrm>
            <a:off x="4367758" y="1775151"/>
            <a:ext cx="741471" cy="41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"/>
          <p:cNvSpPr txBox="1"/>
          <p:nvPr/>
        </p:nvSpPr>
        <p:spPr>
          <a:xfrm>
            <a:off x="13416657" y="1775151"/>
            <a:ext cx="741471" cy="41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9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거시경제분석</a:t>
            </a:r>
            <a:endParaRPr/>
          </a:p>
        </p:txBody>
      </p:sp>
      <p:sp>
        <p:nvSpPr>
          <p:cNvPr id="595" name="Google Shape;595;p9"/>
          <p:cNvSpPr txBox="1"/>
          <p:nvPr/>
        </p:nvSpPr>
        <p:spPr>
          <a:xfrm>
            <a:off x="671967" y="1069463"/>
            <a:ext cx="3884793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투자자산 상관분석</a:t>
            </a:r>
            <a:endParaRPr b="0" i="0" sz="36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2B8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과거 vs 현재</a:t>
            </a:r>
            <a:endParaRPr b="0" i="0" sz="32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96" name="Google Shape;5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8603" y="983159"/>
            <a:ext cx="9251170" cy="222678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97" name="Google Shape;597;p9"/>
          <p:cNvSpPr/>
          <p:nvPr/>
        </p:nvSpPr>
        <p:spPr>
          <a:xfrm>
            <a:off x="2719207" y="2763734"/>
            <a:ext cx="1606338" cy="497632"/>
          </a:xfrm>
          <a:prstGeom prst="roundRect">
            <a:avLst>
              <a:gd fmla="val 291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9"/>
          <p:cNvSpPr txBox="1"/>
          <p:nvPr/>
        </p:nvSpPr>
        <p:spPr>
          <a:xfrm>
            <a:off x="3104790" y="2751103"/>
            <a:ext cx="8153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CLI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99" name="Google Shape;599;p9"/>
          <p:cNvGrpSpPr/>
          <p:nvPr/>
        </p:nvGrpSpPr>
        <p:grpSpPr>
          <a:xfrm>
            <a:off x="4758603" y="5669327"/>
            <a:ext cx="9251170" cy="2226784"/>
            <a:chOff x="9550910" y="2725591"/>
            <a:chExt cx="7831245" cy="2430970"/>
          </a:xfrm>
        </p:grpSpPr>
        <p:grpSp>
          <p:nvGrpSpPr>
            <p:cNvPr id="600" name="Google Shape;600;p9"/>
            <p:cNvGrpSpPr/>
            <p:nvPr/>
          </p:nvGrpSpPr>
          <p:grpSpPr>
            <a:xfrm>
              <a:off x="9550910" y="2725591"/>
              <a:ext cx="7831245" cy="2347722"/>
              <a:chOff x="1857988" y="3609147"/>
              <a:chExt cx="7795936" cy="2705334"/>
            </a:xfrm>
          </p:grpSpPr>
          <p:pic>
            <p:nvPicPr>
              <p:cNvPr id="601" name="Google Shape;601;p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857988" y="3609147"/>
                <a:ext cx="7795936" cy="27053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2" name="Google Shape;602;p9"/>
              <p:cNvSpPr/>
              <p:nvPr/>
            </p:nvSpPr>
            <p:spPr>
              <a:xfrm>
                <a:off x="2392680" y="6263640"/>
                <a:ext cx="6981949" cy="4571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03" name="Google Shape;603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50910" y="5014360"/>
              <a:ext cx="7831245" cy="142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4" name="Google Shape;604;p9"/>
          <p:cNvSpPr/>
          <p:nvPr/>
        </p:nvSpPr>
        <p:spPr>
          <a:xfrm>
            <a:off x="2714833" y="7138307"/>
            <a:ext cx="1605600" cy="496800"/>
          </a:xfrm>
          <a:prstGeom prst="roundRect">
            <a:avLst>
              <a:gd fmla="val 291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9"/>
          <p:cNvSpPr txBox="1"/>
          <p:nvPr/>
        </p:nvSpPr>
        <p:spPr>
          <a:xfrm>
            <a:off x="2834237" y="7158069"/>
            <a:ext cx="14277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채권가격</a:t>
            </a:r>
            <a:endParaRPr/>
          </a:p>
        </p:txBody>
      </p:sp>
      <p:sp>
        <p:nvSpPr>
          <p:cNvPr id="606" name="Google Shape;606;p9"/>
          <p:cNvSpPr/>
          <p:nvPr/>
        </p:nvSpPr>
        <p:spPr>
          <a:xfrm>
            <a:off x="5332808" y="8144066"/>
            <a:ext cx="3189429" cy="325001"/>
          </a:xfrm>
          <a:prstGeom prst="roundRect">
            <a:avLst>
              <a:gd fmla="val 291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8604" y="8144066"/>
            <a:ext cx="9251170" cy="202059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08" name="Google Shape;608;p9"/>
          <p:cNvSpPr/>
          <p:nvPr/>
        </p:nvSpPr>
        <p:spPr>
          <a:xfrm>
            <a:off x="2714833" y="9211769"/>
            <a:ext cx="1605600" cy="496800"/>
          </a:xfrm>
          <a:prstGeom prst="roundRect">
            <a:avLst>
              <a:gd fmla="val 291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9"/>
          <p:cNvSpPr txBox="1"/>
          <p:nvPr/>
        </p:nvSpPr>
        <p:spPr>
          <a:xfrm>
            <a:off x="3064984" y="9259863"/>
            <a:ext cx="9052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금리</a:t>
            </a:r>
            <a:endParaRPr/>
          </a:p>
        </p:txBody>
      </p:sp>
      <p:pic>
        <p:nvPicPr>
          <p:cNvPr id="610" name="Google Shape;610;p9"/>
          <p:cNvPicPr preferRelativeResize="0"/>
          <p:nvPr/>
        </p:nvPicPr>
        <p:blipFill rotWithShape="1">
          <a:blip r:embed="rId7">
            <a:alphaModFix/>
          </a:blip>
          <a:srcRect b="0" l="531" r="0" t="0"/>
          <a:stretch/>
        </p:blipFill>
        <p:spPr>
          <a:xfrm>
            <a:off x="4758603" y="3400333"/>
            <a:ext cx="9251170" cy="209224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11" name="Google Shape;611;p9"/>
          <p:cNvSpPr/>
          <p:nvPr/>
        </p:nvSpPr>
        <p:spPr>
          <a:xfrm>
            <a:off x="2719003" y="4923834"/>
            <a:ext cx="1605600" cy="496800"/>
          </a:xfrm>
          <a:prstGeom prst="roundRect">
            <a:avLst>
              <a:gd fmla="val 291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"/>
          <p:cNvSpPr txBox="1"/>
          <p:nvPr/>
        </p:nvSpPr>
        <p:spPr>
          <a:xfrm>
            <a:off x="2904544" y="4912431"/>
            <a:ext cx="12566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Kospi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3" name="Google Shape;613;p9"/>
          <p:cNvSpPr/>
          <p:nvPr/>
        </p:nvSpPr>
        <p:spPr>
          <a:xfrm>
            <a:off x="7150778" y="983159"/>
            <a:ext cx="4703987" cy="9181504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00000">
                <a:srgbClr val="191919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9"/>
          <p:cNvSpPr txBox="1"/>
          <p:nvPr/>
        </p:nvSpPr>
        <p:spPr>
          <a:xfrm>
            <a:off x="14589982" y="5295243"/>
            <a:ext cx="287595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달걀은 깨지지 않았다.</a:t>
            </a:r>
            <a:endParaRPr/>
          </a:p>
        </p:txBody>
      </p:sp>
      <p:sp>
        <p:nvSpPr>
          <p:cNvPr id="615" name="Google Shape;615;p9"/>
          <p:cNvSpPr txBox="1"/>
          <p:nvPr/>
        </p:nvSpPr>
        <p:spPr>
          <a:xfrm rot="5400000">
            <a:off x="15420053" y="3322737"/>
            <a:ext cx="104513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9"/>
          <p:cNvSpPr txBox="1"/>
          <p:nvPr/>
        </p:nvSpPr>
        <p:spPr>
          <a:xfrm rot="-5400000">
            <a:off x="15573329" y="5913133"/>
            <a:ext cx="104513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9"/>
          <p:cNvSpPr txBox="1"/>
          <p:nvPr/>
        </p:nvSpPr>
        <p:spPr>
          <a:xfrm>
            <a:off x="14764989" y="4229486"/>
            <a:ext cx="252594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상관관계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9"/>
          <p:cNvSpPr/>
          <p:nvPr/>
        </p:nvSpPr>
        <p:spPr>
          <a:xfrm rot="10800000">
            <a:off x="12751869" y="1666925"/>
            <a:ext cx="198434" cy="40061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9"/>
          <p:cNvSpPr/>
          <p:nvPr/>
        </p:nvSpPr>
        <p:spPr>
          <a:xfrm rot="10800000">
            <a:off x="12750851" y="4506232"/>
            <a:ext cx="198434" cy="40061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"/>
          <p:cNvSpPr/>
          <p:nvPr/>
        </p:nvSpPr>
        <p:spPr>
          <a:xfrm>
            <a:off x="12750851" y="6744591"/>
            <a:ext cx="198434" cy="40061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9"/>
          <p:cNvSpPr/>
          <p:nvPr/>
        </p:nvSpPr>
        <p:spPr>
          <a:xfrm>
            <a:off x="12750851" y="8811156"/>
            <a:ext cx="198434" cy="40061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9"/>
          <p:cNvSpPr/>
          <p:nvPr/>
        </p:nvSpPr>
        <p:spPr>
          <a:xfrm rot="10800000">
            <a:off x="5855474" y="1654236"/>
            <a:ext cx="198434" cy="40061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9"/>
          <p:cNvSpPr/>
          <p:nvPr/>
        </p:nvSpPr>
        <p:spPr>
          <a:xfrm rot="10800000">
            <a:off x="5855474" y="4426066"/>
            <a:ext cx="198434" cy="40061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9"/>
          <p:cNvSpPr/>
          <p:nvPr/>
        </p:nvSpPr>
        <p:spPr>
          <a:xfrm>
            <a:off x="5855474" y="6566874"/>
            <a:ext cx="198434" cy="40061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9"/>
          <p:cNvSpPr/>
          <p:nvPr/>
        </p:nvSpPr>
        <p:spPr>
          <a:xfrm>
            <a:off x="5826536" y="8878064"/>
            <a:ext cx="198434" cy="40061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8"/>
          <p:cNvSpPr txBox="1"/>
          <p:nvPr/>
        </p:nvSpPr>
        <p:spPr>
          <a:xfrm>
            <a:off x="6431280" y="-1238505"/>
            <a:ext cx="160689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기준금리와 연관된 거시경제 지표들을 Feature로 군집분석 </a:t>
            </a:r>
            <a:endParaRPr/>
          </a:p>
        </p:txBody>
      </p:sp>
      <p:sp>
        <p:nvSpPr>
          <p:cNvPr id="631" name="Google Shape;631;p48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8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거시경제분석</a:t>
            </a:r>
            <a:endParaRPr/>
          </a:p>
        </p:txBody>
      </p:sp>
      <p:sp>
        <p:nvSpPr>
          <p:cNvPr id="633" name="Google Shape;633;p48"/>
          <p:cNvSpPr txBox="1"/>
          <p:nvPr/>
        </p:nvSpPr>
        <p:spPr>
          <a:xfrm>
            <a:off x="671966" y="1069463"/>
            <a:ext cx="61112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기준금리 : </a:t>
            </a:r>
            <a:r>
              <a:rPr b="0" i="0" lang="en-US" sz="3600" u="none" cap="none" strike="noStrike">
                <a:solidFill>
                  <a:srgbClr val="59595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군집분석</a:t>
            </a:r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822960" y="1909844"/>
            <a:ext cx="213360" cy="894316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8"/>
          <p:cNvSpPr txBox="1"/>
          <p:nvPr/>
        </p:nvSpPr>
        <p:spPr>
          <a:xfrm>
            <a:off x="1264920" y="1981530"/>
            <a:ext cx="72542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수집 기간 : 2000-01-01 ~ 2022-02-28 (약 22년)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8"/>
          <p:cNvSpPr txBox="1"/>
          <p:nvPr/>
        </p:nvSpPr>
        <p:spPr>
          <a:xfrm>
            <a:off x="1264919" y="2404348"/>
            <a:ext cx="71393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b="0" i="0" lang="en-U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월별 기준 268 rows, 14 columns, </a:t>
            </a:r>
            <a:r>
              <a:rPr b="0" i="0" lang="en-US" sz="24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3,752 dataset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8"/>
          <p:cNvSpPr txBox="1"/>
          <p:nvPr/>
        </p:nvSpPr>
        <p:spPr>
          <a:xfrm>
            <a:off x="822960" y="3277774"/>
            <a:ext cx="4343401" cy="6055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한국기준금리  268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미국금리 268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 268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무담보콜금리 268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국채1 267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국채3 268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국채5 268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국채10 259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산업생산지수 268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환율 268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T/Bill(6M) 268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T/Note(5년) 268 rows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T/Note(10년) 268 rows</a:t>
            </a:r>
            <a:endParaRPr/>
          </a:p>
        </p:txBody>
      </p:sp>
      <p:pic>
        <p:nvPicPr>
          <p:cNvPr id="638" name="Google Shape;638;p48"/>
          <p:cNvPicPr preferRelativeResize="0"/>
          <p:nvPr/>
        </p:nvPicPr>
        <p:blipFill rotWithShape="1">
          <a:blip r:embed="rId3">
            <a:alphaModFix/>
          </a:blip>
          <a:srcRect b="6528" l="2851" r="5809" t="0"/>
          <a:stretch/>
        </p:blipFill>
        <p:spPr>
          <a:xfrm>
            <a:off x="5051200" y="3969414"/>
            <a:ext cx="6434292" cy="4196691"/>
          </a:xfrm>
          <a:prstGeom prst="rect">
            <a:avLst/>
          </a:prstGeom>
          <a:solidFill>
            <a:srgbClr val="E36C09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639" name="Google Shape;639;p48"/>
          <p:cNvPicPr preferRelativeResize="0"/>
          <p:nvPr/>
        </p:nvPicPr>
        <p:blipFill rotWithShape="1">
          <a:blip r:embed="rId4">
            <a:alphaModFix/>
          </a:blip>
          <a:srcRect b="6984" l="1877" r="5827" t="2119"/>
          <a:stretch/>
        </p:blipFill>
        <p:spPr>
          <a:xfrm>
            <a:off x="8735086" y="1088957"/>
            <a:ext cx="4642231" cy="296235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640" name="Google Shape;640;p48"/>
          <p:cNvPicPr preferRelativeResize="0"/>
          <p:nvPr/>
        </p:nvPicPr>
        <p:blipFill rotWithShape="1">
          <a:blip r:embed="rId5">
            <a:alphaModFix/>
          </a:blip>
          <a:srcRect b="5618" l="4849" r="4529" t="0"/>
          <a:stretch/>
        </p:blipFill>
        <p:spPr>
          <a:xfrm>
            <a:off x="10373309" y="3502010"/>
            <a:ext cx="4642231" cy="279589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641" name="Google Shape;641;p48"/>
          <p:cNvPicPr preferRelativeResize="0"/>
          <p:nvPr/>
        </p:nvPicPr>
        <p:blipFill rotWithShape="1">
          <a:blip r:embed="rId6">
            <a:alphaModFix/>
          </a:blip>
          <a:srcRect b="3323" l="2011" r="3472" t="0"/>
          <a:stretch/>
        </p:blipFill>
        <p:spPr>
          <a:xfrm>
            <a:off x="12144654" y="5967485"/>
            <a:ext cx="4642231" cy="287849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42" name="Google Shape;642;p48"/>
          <p:cNvSpPr/>
          <p:nvPr/>
        </p:nvSpPr>
        <p:spPr>
          <a:xfrm>
            <a:off x="5577840" y="3969414"/>
            <a:ext cx="2449669" cy="2431078"/>
          </a:xfrm>
          <a:prstGeom prst="frame">
            <a:avLst>
              <a:gd fmla="val 3096" name="adj1"/>
            </a:avLst>
          </a:prstGeom>
          <a:solidFill>
            <a:srgbClr val="7692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8"/>
          <p:cNvSpPr/>
          <p:nvPr/>
        </p:nvSpPr>
        <p:spPr>
          <a:xfrm>
            <a:off x="7929932" y="5351223"/>
            <a:ext cx="1610308" cy="1592873"/>
          </a:xfrm>
          <a:prstGeom prst="frame">
            <a:avLst>
              <a:gd fmla="val 40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p48"/>
          <p:cNvCxnSpPr/>
          <p:nvPr/>
        </p:nvCxnSpPr>
        <p:spPr>
          <a:xfrm flipH="1" rot="10800000">
            <a:off x="8012269" y="2896493"/>
            <a:ext cx="1126100" cy="1103401"/>
          </a:xfrm>
          <a:prstGeom prst="straightConnector1">
            <a:avLst/>
          </a:prstGeom>
          <a:noFill/>
          <a:ln cap="flat" cmpd="sng" w="50800">
            <a:solidFill>
              <a:srgbClr val="7692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5" name="Google Shape;645;p48"/>
          <p:cNvSpPr/>
          <p:nvPr/>
        </p:nvSpPr>
        <p:spPr>
          <a:xfrm>
            <a:off x="9138369" y="1088957"/>
            <a:ext cx="4238948" cy="2448903"/>
          </a:xfrm>
          <a:prstGeom prst="frame">
            <a:avLst>
              <a:gd fmla="val 3096" name="adj1"/>
            </a:avLst>
          </a:prstGeom>
          <a:solidFill>
            <a:srgbClr val="7692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8"/>
          <p:cNvSpPr/>
          <p:nvPr/>
        </p:nvSpPr>
        <p:spPr>
          <a:xfrm>
            <a:off x="10858176" y="3517065"/>
            <a:ext cx="4157364" cy="2563696"/>
          </a:xfrm>
          <a:prstGeom prst="frame">
            <a:avLst>
              <a:gd fmla="val 2237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48"/>
          <p:cNvCxnSpPr>
            <a:endCxn id="646" idx="1"/>
          </p:cNvCxnSpPr>
          <p:nvPr/>
        </p:nvCxnSpPr>
        <p:spPr>
          <a:xfrm flipH="1" rot="10800000">
            <a:off x="9540276" y="4798913"/>
            <a:ext cx="1317900" cy="1157700"/>
          </a:xfrm>
          <a:prstGeom prst="straightConnector1">
            <a:avLst/>
          </a:prstGeom>
          <a:noFill/>
          <a:ln cap="flat" cmpd="sng" w="50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8" name="Google Shape;648;p48"/>
          <p:cNvSpPr/>
          <p:nvPr/>
        </p:nvSpPr>
        <p:spPr>
          <a:xfrm>
            <a:off x="9275214" y="6375652"/>
            <a:ext cx="2210278" cy="1442627"/>
          </a:xfrm>
          <a:prstGeom prst="frame">
            <a:avLst>
              <a:gd fmla="val 4020" name="adj1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8"/>
          <p:cNvSpPr/>
          <p:nvPr/>
        </p:nvSpPr>
        <p:spPr>
          <a:xfrm>
            <a:off x="12675547" y="6080761"/>
            <a:ext cx="4111338" cy="2563855"/>
          </a:xfrm>
          <a:prstGeom prst="frame">
            <a:avLst>
              <a:gd fmla="val 2831" name="adj1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0" name="Google Shape;650;p48"/>
          <p:cNvCxnSpPr>
            <a:endCxn id="649" idx="1"/>
          </p:cNvCxnSpPr>
          <p:nvPr/>
        </p:nvCxnSpPr>
        <p:spPr>
          <a:xfrm>
            <a:off x="11411647" y="7096888"/>
            <a:ext cx="1263900" cy="265800"/>
          </a:xfrm>
          <a:prstGeom prst="straightConnector1">
            <a:avLst/>
          </a:prstGeom>
          <a:noFill/>
          <a:ln cap="flat" cmpd="sng" w="508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51" name="Google Shape;651;p48"/>
          <p:cNvPicPr preferRelativeResize="0"/>
          <p:nvPr/>
        </p:nvPicPr>
        <p:blipFill rotWithShape="1">
          <a:blip r:embed="rId7">
            <a:alphaModFix/>
          </a:blip>
          <a:srcRect b="6490" l="1987" r="6992" t="3138"/>
          <a:stretch/>
        </p:blipFill>
        <p:spPr>
          <a:xfrm>
            <a:off x="4991950" y="3448193"/>
            <a:ext cx="9119509" cy="586221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52" name="Google Shape;652;p48"/>
          <p:cNvSpPr/>
          <p:nvPr/>
        </p:nvSpPr>
        <p:spPr>
          <a:xfrm>
            <a:off x="4878131" y="3438290"/>
            <a:ext cx="9233328" cy="5894988"/>
          </a:xfrm>
          <a:prstGeom prst="frame">
            <a:avLst>
              <a:gd fmla="val 1950" name="adj1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8"/>
          <p:cNvSpPr/>
          <p:nvPr/>
        </p:nvSpPr>
        <p:spPr>
          <a:xfrm>
            <a:off x="15058878" y="6080759"/>
            <a:ext cx="1738710" cy="2850276"/>
          </a:xfrm>
          <a:prstGeom prst="frame">
            <a:avLst>
              <a:gd fmla="val 5657" name="adj1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돋보기 단색으로 채워진" id="654" name="Google Shape;654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29661" y="5530294"/>
            <a:ext cx="5091068" cy="52716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48"/>
          <p:cNvGrpSpPr/>
          <p:nvPr/>
        </p:nvGrpSpPr>
        <p:grpSpPr>
          <a:xfrm>
            <a:off x="7154527" y="1314184"/>
            <a:ext cx="5751154" cy="3030588"/>
            <a:chOff x="7361633" y="4253960"/>
            <a:chExt cx="3967039" cy="2345906"/>
          </a:xfrm>
        </p:grpSpPr>
        <p:sp>
          <p:nvSpPr>
            <p:cNvPr id="656" name="Google Shape;656;p48"/>
            <p:cNvSpPr/>
            <p:nvPr/>
          </p:nvSpPr>
          <p:spPr>
            <a:xfrm>
              <a:off x="7373520" y="4253960"/>
              <a:ext cx="3939912" cy="23459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8"/>
            <p:cNvSpPr txBox="1"/>
            <p:nvPr/>
          </p:nvSpPr>
          <p:spPr>
            <a:xfrm>
              <a:off x="7361633" y="4360138"/>
              <a:ext cx="3967039" cy="216800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코로나 팬데믹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같은 불확실성이 높은 상황에서는 </a:t>
              </a:r>
              <a:r>
                <a:rPr b="0" i="0" lang="en-US" sz="24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모델 성능이 저하</a:t>
              </a:r>
              <a:endParaRPr b="0" i="0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군집분석이 아닌 다른 방향으로 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선회 결정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9"/>
          <p:cNvSpPr/>
          <p:nvPr/>
        </p:nvSpPr>
        <p:spPr>
          <a:xfrm>
            <a:off x="7772366" y="932856"/>
            <a:ext cx="9919097" cy="84212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9"/>
          <p:cNvSpPr txBox="1"/>
          <p:nvPr/>
        </p:nvSpPr>
        <p:spPr>
          <a:xfrm>
            <a:off x="4011152" y="-2912071"/>
            <a:ext cx="12250632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CLI에 따른 경기 4국면(확장, 회복, 둔화, 위축)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 수익률 DF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확장, 회복의 경우 상승장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둔화, 위축의 경우 하락장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9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9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거시경제분석</a:t>
            </a:r>
            <a:endParaRPr/>
          </a:p>
        </p:txBody>
      </p:sp>
      <p:sp>
        <p:nvSpPr>
          <p:cNvPr id="666" name="Google Shape;666;p49"/>
          <p:cNvSpPr txBox="1"/>
          <p:nvPr/>
        </p:nvSpPr>
        <p:spPr>
          <a:xfrm>
            <a:off x="671966" y="1069463"/>
            <a:ext cx="68565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CLI(경기선행지수) : </a:t>
            </a:r>
            <a:r>
              <a:rPr b="0" i="0" lang="en-US" sz="36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시각화</a:t>
            </a:r>
            <a:endParaRPr/>
          </a:p>
        </p:txBody>
      </p:sp>
      <p:sp>
        <p:nvSpPr>
          <p:cNvPr id="667" name="Google Shape;667;p49"/>
          <p:cNvSpPr/>
          <p:nvPr/>
        </p:nvSpPr>
        <p:spPr>
          <a:xfrm>
            <a:off x="2308141" y="5965545"/>
            <a:ext cx="3189429" cy="901415"/>
          </a:xfrm>
          <a:prstGeom prst="roundRect">
            <a:avLst>
              <a:gd fmla="val 291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9"/>
          <p:cNvSpPr txBox="1"/>
          <p:nvPr/>
        </p:nvSpPr>
        <p:spPr>
          <a:xfrm>
            <a:off x="2922564" y="6169581"/>
            <a:ext cx="19605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경기 4국면</a:t>
            </a:r>
            <a:endParaRPr/>
          </a:p>
        </p:txBody>
      </p:sp>
      <p:sp>
        <p:nvSpPr>
          <p:cNvPr id="669" name="Google Shape;669;p49"/>
          <p:cNvSpPr/>
          <p:nvPr/>
        </p:nvSpPr>
        <p:spPr>
          <a:xfrm>
            <a:off x="877715" y="7089993"/>
            <a:ext cx="6050280" cy="198987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BFBFB"/>
              </a:gs>
              <a:gs pos="23000">
                <a:schemeClr val="lt1"/>
              </a:gs>
              <a:gs pos="100000">
                <a:schemeClr val="lt1"/>
              </a:gs>
            </a:gsLst>
            <a:lin ang="16200000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9"/>
          <p:cNvSpPr txBox="1"/>
          <p:nvPr/>
        </p:nvSpPr>
        <p:spPr>
          <a:xfrm>
            <a:off x="7151755" y="2307399"/>
            <a:ext cx="17068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100</a:t>
            </a:r>
            <a:endParaRPr b="0" i="0" sz="1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71" name="Google Shape;671;p49"/>
          <p:cNvPicPr preferRelativeResize="0"/>
          <p:nvPr/>
        </p:nvPicPr>
        <p:blipFill rotWithShape="1">
          <a:blip r:embed="rId3">
            <a:alphaModFix/>
          </a:blip>
          <a:srcRect b="10087" l="4093" r="3832" t="4348"/>
          <a:stretch/>
        </p:blipFill>
        <p:spPr>
          <a:xfrm>
            <a:off x="7754768" y="6830426"/>
            <a:ext cx="9938009" cy="2505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49"/>
          <p:cNvGrpSpPr/>
          <p:nvPr/>
        </p:nvGrpSpPr>
        <p:grpSpPr>
          <a:xfrm>
            <a:off x="15244657" y="8847304"/>
            <a:ext cx="1107405" cy="400110"/>
            <a:chOff x="14959567" y="2852858"/>
            <a:chExt cx="1107405" cy="400110"/>
          </a:xfrm>
        </p:grpSpPr>
        <p:sp>
          <p:nvSpPr>
            <p:cNvPr id="673" name="Google Shape;673;p49"/>
            <p:cNvSpPr/>
            <p:nvPr/>
          </p:nvSpPr>
          <p:spPr>
            <a:xfrm>
              <a:off x="14959567" y="2933211"/>
              <a:ext cx="243840" cy="24384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9"/>
            <p:cNvSpPr txBox="1"/>
            <p:nvPr/>
          </p:nvSpPr>
          <p:spPr>
            <a:xfrm>
              <a:off x="15335452" y="2852858"/>
              <a:ext cx="7315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상승</a:t>
              </a:r>
              <a:endParaRPr/>
            </a:p>
          </p:txBody>
        </p:sp>
      </p:grpSp>
      <p:grpSp>
        <p:nvGrpSpPr>
          <p:cNvPr id="675" name="Google Shape;675;p49"/>
          <p:cNvGrpSpPr/>
          <p:nvPr/>
        </p:nvGrpSpPr>
        <p:grpSpPr>
          <a:xfrm>
            <a:off x="16606898" y="8893659"/>
            <a:ext cx="1076581" cy="400110"/>
            <a:chOff x="16276130" y="2904816"/>
            <a:chExt cx="1076581" cy="400110"/>
          </a:xfrm>
        </p:grpSpPr>
        <p:sp>
          <p:nvSpPr>
            <p:cNvPr id="676" name="Google Shape;676;p49"/>
            <p:cNvSpPr/>
            <p:nvPr/>
          </p:nvSpPr>
          <p:spPr>
            <a:xfrm>
              <a:off x="16276130" y="2936056"/>
              <a:ext cx="243840" cy="243840"/>
            </a:xfrm>
            <a:prstGeom prst="roundRect">
              <a:avLst>
                <a:gd fmla="val 16667" name="adj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9"/>
            <p:cNvSpPr txBox="1"/>
            <p:nvPr/>
          </p:nvSpPr>
          <p:spPr>
            <a:xfrm>
              <a:off x="16621191" y="2904816"/>
              <a:ext cx="7315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하락</a:t>
              </a:r>
              <a:endParaRPr/>
            </a:p>
          </p:txBody>
        </p:sp>
      </p:grpSp>
      <p:cxnSp>
        <p:nvCxnSpPr>
          <p:cNvPr id="678" name="Google Shape;678;p49"/>
          <p:cNvCxnSpPr/>
          <p:nvPr/>
        </p:nvCxnSpPr>
        <p:spPr>
          <a:xfrm>
            <a:off x="7781823" y="3468988"/>
            <a:ext cx="989354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49"/>
          <p:cNvCxnSpPr/>
          <p:nvPr/>
        </p:nvCxnSpPr>
        <p:spPr>
          <a:xfrm>
            <a:off x="7778150" y="6409579"/>
            <a:ext cx="9893542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0" name="Google Shape;680;p49"/>
          <p:cNvSpPr txBox="1"/>
          <p:nvPr/>
        </p:nvSpPr>
        <p:spPr>
          <a:xfrm>
            <a:off x="1401385" y="7268970"/>
            <a:ext cx="5041113" cy="1762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CLI에 따른 경기 4국면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확장, 회복의 경우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상승장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둔화, 위축의 경우 </a:t>
            </a:r>
            <a:r>
              <a:rPr b="0" i="0" lang="en-US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하락장</a:t>
            </a:r>
            <a:endParaRPr b="0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1" name="Google Shape;681;p49"/>
          <p:cNvPicPr preferRelativeResize="0"/>
          <p:nvPr/>
        </p:nvPicPr>
        <p:blipFill rotWithShape="1">
          <a:blip r:embed="rId4">
            <a:alphaModFix/>
          </a:blip>
          <a:srcRect b="8866" l="5182" r="1146" t="3033"/>
          <a:stretch/>
        </p:blipFill>
        <p:spPr>
          <a:xfrm>
            <a:off x="7782480" y="939366"/>
            <a:ext cx="9893542" cy="2938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2" name="Google Shape;682;p49"/>
          <p:cNvGrpSpPr/>
          <p:nvPr/>
        </p:nvGrpSpPr>
        <p:grpSpPr>
          <a:xfrm>
            <a:off x="15222572" y="3069668"/>
            <a:ext cx="1127760" cy="400110"/>
            <a:chOff x="12399552" y="8801707"/>
            <a:chExt cx="1127760" cy="400110"/>
          </a:xfrm>
        </p:grpSpPr>
        <p:sp>
          <p:nvSpPr>
            <p:cNvPr id="683" name="Google Shape;683;p49"/>
            <p:cNvSpPr/>
            <p:nvPr/>
          </p:nvSpPr>
          <p:spPr>
            <a:xfrm>
              <a:off x="12399552" y="8879842"/>
              <a:ext cx="243840" cy="243840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9"/>
            <p:cNvSpPr txBox="1"/>
            <p:nvPr/>
          </p:nvSpPr>
          <p:spPr>
            <a:xfrm>
              <a:off x="12795792" y="8801707"/>
              <a:ext cx="7315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둔감</a:t>
              </a:r>
              <a:endParaRPr/>
            </a:p>
          </p:txBody>
        </p:sp>
      </p:grpSp>
      <p:grpSp>
        <p:nvGrpSpPr>
          <p:cNvPr id="685" name="Google Shape;685;p49"/>
          <p:cNvGrpSpPr/>
          <p:nvPr/>
        </p:nvGrpSpPr>
        <p:grpSpPr>
          <a:xfrm>
            <a:off x="15222572" y="3479857"/>
            <a:ext cx="1127760" cy="400110"/>
            <a:chOff x="13770222" y="8801707"/>
            <a:chExt cx="1127760" cy="400110"/>
          </a:xfrm>
        </p:grpSpPr>
        <p:sp>
          <p:nvSpPr>
            <p:cNvPr id="686" name="Google Shape;686;p49"/>
            <p:cNvSpPr/>
            <p:nvPr/>
          </p:nvSpPr>
          <p:spPr>
            <a:xfrm>
              <a:off x="13770222" y="8879842"/>
              <a:ext cx="243840" cy="243840"/>
            </a:xfrm>
            <a:prstGeom prst="roundRect">
              <a:avLst>
                <a:gd fmla="val 16667" name="adj"/>
              </a:avLst>
            </a:prstGeom>
            <a:solidFill>
              <a:srgbClr val="98D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9"/>
            <p:cNvSpPr txBox="1"/>
            <p:nvPr/>
          </p:nvSpPr>
          <p:spPr>
            <a:xfrm>
              <a:off x="14166462" y="8801707"/>
              <a:ext cx="7315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위축</a:t>
              </a:r>
              <a:endParaRPr/>
            </a:p>
          </p:txBody>
        </p:sp>
      </p:grpSp>
      <p:grpSp>
        <p:nvGrpSpPr>
          <p:cNvPr id="688" name="Google Shape;688;p49"/>
          <p:cNvGrpSpPr/>
          <p:nvPr/>
        </p:nvGrpSpPr>
        <p:grpSpPr>
          <a:xfrm>
            <a:off x="16549325" y="3054251"/>
            <a:ext cx="1127760" cy="400110"/>
            <a:chOff x="15157475" y="8832188"/>
            <a:chExt cx="1127760" cy="400110"/>
          </a:xfrm>
        </p:grpSpPr>
        <p:sp>
          <p:nvSpPr>
            <p:cNvPr id="689" name="Google Shape;689;p49"/>
            <p:cNvSpPr/>
            <p:nvPr/>
          </p:nvSpPr>
          <p:spPr>
            <a:xfrm>
              <a:off x="15157475" y="8910323"/>
              <a:ext cx="243840" cy="243840"/>
            </a:xfrm>
            <a:prstGeom prst="roundRect">
              <a:avLst>
                <a:gd fmla="val 16667" name="adj"/>
              </a:avLst>
            </a:prstGeom>
            <a:solidFill>
              <a:srgbClr val="CDE6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9"/>
            <p:cNvSpPr txBox="1"/>
            <p:nvPr/>
          </p:nvSpPr>
          <p:spPr>
            <a:xfrm>
              <a:off x="15553715" y="8832188"/>
              <a:ext cx="7315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회복</a:t>
              </a:r>
              <a:endParaRPr/>
            </a:p>
          </p:txBody>
        </p:sp>
      </p:grpSp>
      <p:grpSp>
        <p:nvGrpSpPr>
          <p:cNvPr id="691" name="Google Shape;691;p49"/>
          <p:cNvGrpSpPr/>
          <p:nvPr/>
        </p:nvGrpSpPr>
        <p:grpSpPr>
          <a:xfrm>
            <a:off x="16553360" y="3449039"/>
            <a:ext cx="1127760" cy="400110"/>
            <a:chOff x="16391915" y="8800979"/>
            <a:chExt cx="1127760" cy="400110"/>
          </a:xfrm>
        </p:grpSpPr>
        <p:sp>
          <p:nvSpPr>
            <p:cNvPr id="692" name="Google Shape;692;p49"/>
            <p:cNvSpPr/>
            <p:nvPr/>
          </p:nvSpPr>
          <p:spPr>
            <a:xfrm>
              <a:off x="16391915" y="8879114"/>
              <a:ext cx="243840" cy="243840"/>
            </a:xfrm>
            <a:prstGeom prst="roundRect">
              <a:avLst>
                <a:gd fmla="val 16667" name="adj"/>
              </a:avLst>
            </a:prstGeom>
            <a:solidFill>
              <a:srgbClr val="FFDB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9"/>
            <p:cNvSpPr txBox="1"/>
            <p:nvPr/>
          </p:nvSpPr>
          <p:spPr>
            <a:xfrm>
              <a:off x="16788155" y="8800979"/>
              <a:ext cx="7315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확장</a:t>
              </a:r>
              <a:endParaRPr/>
            </a:p>
          </p:txBody>
        </p:sp>
      </p:grpSp>
      <p:pic>
        <p:nvPicPr>
          <p:cNvPr id="694" name="Google Shape;694;p49"/>
          <p:cNvPicPr preferRelativeResize="0"/>
          <p:nvPr/>
        </p:nvPicPr>
        <p:blipFill rotWithShape="1">
          <a:blip r:embed="rId5">
            <a:alphaModFix/>
          </a:blip>
          <a:srcRect b="8315" l="4957" r="4071" t="5043"/>
          <a:stretch/>
        </p:blipFill>
        <p:spPr>
          <a:xfrm>
            <a:off x="7781823" y="3846103"/>
            <a:ext cx="9893542" cy="288419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49"/>
          <p:cNvSpPr/>
          <p:nvPr/>
        </p:nvSpPr>
        <p:spPr>
          <a:xfrm>
            <a:off x="12038417" y="916463"/>
            <a:ext cx="2403251" cy="8419342"/>
          </a:xfrm>
          <a:prstGeom prst="rect">
            <a:avLst/>
          </a:pr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191919">
                  <a:alpha val="4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9784020" y="922777"/>
            <a:ext cx="1427624" cy="8419342"/>
          </a:xfrm>
          <a:prstGeom prst="rect">
            <a:avLst/>
          </a:pr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191919">
                  <a:alpha val="4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7790827" y="922777"/>
            <a:ext cx="990600" cy="8419342"/>
          </a:xfrm>
          <a:prstGeom prst="rect">
            <a:avLst/>
          </a:pr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191919">
                  <a:alpha val="4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16165562" y="5971006"/>
            <a:ext cx="243840" cy="243840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9"/>
          <p:cNvSpPr txBox="1"/>
          <p:nvPr/>
        </p:nvSpPr>
        <p:spPr>
          <a:xfrm>
            <a:off x="16561802" y="5925799"/>
            <a:ext cx="990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/>
          </a:p>
        </p:txBody>
      </p:sp>
      <p:cxnSp>
        <p:nvCxnSpPr>
          <p:cNvPr id="700" name="Google Shape;700;p49"/>
          <p:cNvCxnSpPr/>
          <p:nvPr/>
        </p:nvCxnSpPr>
        <p:spPr>
          <a:xfrm>
            <a:off x="15034977" y="939366"/>
            <a:ext cx="87135" cy="841477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49"/>
          <p:cNvCxnSpPr/>
          <p:nvPr/>
        </p:nvCxnSpPr>
        <p:spPr>
          <a:xfrm>
            <a:off x="16437800" y="950921"/>
            <a:ext cx="87135" cy="841477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2" name="Google Shape;702;p49"/>
          <p:cNvSpPr/>
          <p:nvPr/>
        </p:nvSpPr>
        <p:spPr>
          <a:xfrm>
            <a:off x="14976051" y="1896564"/>
            <a:ext cx="146061" cy="146061"/>
          </a:xfrm>
          <a:prstGeom prst="flowChart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9"/>
          <p:cNvSpPr/>
          <p:nvPr/>
        </p:nvSpPr>
        <p:spPr>
          <a:xfrm>
            <a:off x="15012635" y="5051405"/>
            <a:ext cx="146061" cy="146061"/>
          </a:xfrm>
          <a:prstGeom prst="flowChart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15049081" y="7630710"/>
            <a:ext cx="146061" cy="146061"/>
          </a:xfrm>
          <a:prstGeom prst="flowChart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16408336" y="2857991"/>
            <a:ext cx="146061" cy="146061"/>
          </a:xfrm>
          <a:prstGeom prst="flowChart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9"/>
          <p:cNvSpPr/>
          <p:nvPr/>
        </p:nvSpPr>
        <p:spPr>
          <a:xfrm>
            <a:off x="16422361" y="5080069"/>
            <a:ext cx="146061" cy="146061"/>
          </a:xfrm>
          <a:prstGeom prst="flowChart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16453623" y="8425985"/>
            <a:ext cx="146061" cy="146061"/>
          </a:xfrm>
          <a:prstGeom prst="flowChart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9"/>
          <p:cNvSpPr txBox="1"/>
          <p:nvPr/>
        </p:nvSpPr>
        <p:spPr>
          <a:xfrm>
            <a:off x="7170259" y="2464378"/>
            <a:ext cx="1999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2313802" y="2098291"/>
            <a:ext cx="3189429" cy="901415"/>
          </a:xfrm>
          <a:prstGeom prst="roundRect">
            <a:avLst>
              <a:gd fmla="val 291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9"/>
          <p:cNvSpPr txBox="1"/>
          <p:nvPr/>
        </p:nvSpPr>
        <p:spPr>
          <a:xfrm>
            <a:off x="2786037" y="2302327"/>
            <a:ext cx="22707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모멘텀스코어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883376" y="3222739"/>
            <a:ext cx="6050280" cy="236030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BFBFB"/>
              </a:gs>
              <a:gs pos="23000">
                <a:schemeClr val="lt1"/>
              </a:gs>
              <a:gs pos="100000">
                <a:schemeClr val="lt1"/>
              </a:gs>
            </a:gsLst>
            <a:lin ang="16200000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9"/>
          <p:cNvSpPr txBox="1"/>
          <p:nvPr/>
        </p:nvSpPr>
        <p:spPr>
          <a:xfrm>
            <a:off x="1394762" y="3424915"/>
            <a:ext cx="5404911" cy="197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전월 대비 상승/하락  추세지표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평균 모멘텀 스코어를 통한 경기 추세 파악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2357528" y="2184855"/>
            <a:ext cx="2370932" cy="69223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593" y="1183117"/>
            <a:ext cx="6994776" cy="22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937" y="497309"/>
            <a:ext cx="581843" cy="60262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5" name="Google Shape;105;p3"/>
          <p:cNvSpPr txBox="1"/>
          <p:nvPr/>
        </p:nvSpPr>
        <p:spPr>
          <a:xfrm>
            <a:off x="1724192" y="466848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TEAM INTRODUCING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2664529" y="1732180"/>
            <a:ext cx="17713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투자전략 팀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11336310" y="1717655"/>
            <a:ext cx="17713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주식분석 팀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11025755" y="2179320"/>
            <a:ext cx="2370932" cy="69223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10" name="Google Shape;11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3"/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3"/>
          <p:cNvGrpSpPr/>
          <p:nvPr/>
        </p:nvGrpSpPr>
        <p:grpSpPr>
          <a:xfrm>
            <a:off x="7071898" y="3023667"/>
            <a:ext cx="2475229" cy="2526815"/>
            <a:chOff x="7071898" y="3023667"/>
            <a:chExt cx="2475229" cy="2526815"/>
          </a:xfrm>
        </p:grpSpPr>
        <p:sp>
          <p:nvSpPr>
            <p:cNvPr id="114" name="Google Shape;114;p3"/>
            <p:cNvSpPr/>
            <p:nvPr/>
          </p:nvSpPr>
          <p:spPr>
            <a:xfrm>
              <a:off x="7071898" y="3023667"/>
              <a:ext cx="2475229" cy="25268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12605" y="3161861"/>
              <a:ext cx="2006322" cy="209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Google Shape;116;p3"/>
          <p:cNvGrpSpPr/>
          <p:nvPr/>
        </p:nvGrpSpPr>
        <p:grpSpPr>
          <a:xfrm>
            <a:off x="9702098" y="3023667"/>
            <a:ext cx="2475229" cy="2526815"/>
            <a:chOff x="9788140" y="3023667"/>
            <a:chExt cx="2475229" cy="2526815"/>
          </a:xfrm>
        </p:grpSpPr>
        <p:sp>
          <p:nvSpPr>
            <p:cNvPr id="117" name="Google Shape;117;p3"/>
            <p:cNvSpPr/>
            <p:nvPr/>
          </p:nvSpPr>
          <p:spPr>
            <a:xfrm>
              <a:off x="9788140" y="3023667"/>
              <a:ext cx="2475229" cy="25268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" name="Google Shape;118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041051" y="3202108"/>
              <a:ext cx="2060073" cy="20600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3"/>
          <p:cNvGrpSpPr/>
          <p:nvPr/>
        </p:nvGrpSpPr>
        <p:grpSpPr>
          <a:xfrm>
            <a:off x="12332298" y="3104891"/>
            <a:ext cx="2475229" cy="2526815"/>
            <a:chOff x="12390688" y="3104891"/>
            <a:chExt cx="2475229" cy="2526815"/>
          </a:xfrm>
        </p:grpSpPr>
        <p:sp>
          <p:nvSpPr>
            <p:cNvPr id="120" name="Google Shape;120;p3"/>
            <p:cNvSpPr/>
            <p:nvPr/>
          </p:nvSpPr>
          <p:spPr>
            <a:xfrm>
              <a:off x="12390688" y="3104891"/>
              <a:ext cx="2475229" cy="25268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" name="Google Shape;121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638042" y="3186489"/>
              <a:ext cx="2060073" cy="20600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3"/>
          <p:cNvGrpSpPr/>
          <p:nvPr/>
        </p:nvGrpSpPr>
        <p:grpSpPr>
          <a:xfrm>
            <a:off x="14962497" y="3097649"/>
            <a:ext cx="2475229" cy="2526815"/>
            <a:chOff x="14962497" y="3097649"/>
            <a:chExt cx="2475229" cy="2526815"/>
          </a:xfrm>
        </p:grpSpPr>
        <p:sp>
          <p:nvSpPr>
            <p:cNvPr id="123" name="Google Shape;123;p3"/>
            <p:cNvSpPr/>
            <p:nvPr/>
          </p:nvSpPr>
          <p:spPr>
            <a:xfrm>
              <a:off x="14962497" y="3097649"/>
              <a:ext cx="2475229" cy="25268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" name="Google Shape;124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114040" y="3108401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3"/>
          <p:cNvSpPr txBox="1"/>
          <p:nvPr/>
        </p:nvSpPr>
        <p:spPr>
          <a:xfrm>
            <a:off x="1025503" y="6170454"/>
            <a:ext cx="13313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최상현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3896370" y="6170454"/>
            <a:ext cx="133134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우승우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18896" y="6192952"/>
            <a:ext cx="504490" cy="441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3"/>
          <p:cNvCxnSpPr/>
          <p:nvPr/>
        </p:nvCxnSpPr>
        <p:spPr>
          <a:xfrm>
            <a:off x="1127575" y="5808344"/>
            <a:ext cx="4791834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" name="Google Shape;129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83682" y="5980784"/>
            <a:ext cx="374917" cy="37491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"/>
          <p:cNvSpPr txBox="1"/>
          <p:nvPr/>
        </p:nvSpPr>
        <p:spPr>
          <a:xfrm>
            <a:off x="823579" y="6891421"/>
            <a:ext cx="2977681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개인투자자 투자성향 분석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뉴스 데이터 경기 지수 모델링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마코비츠 기반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LSTM 모델링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웹(백/프론트) 구현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영상 제작 및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일러스트 디자인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3818029" y="6869565"/>
            <a:ext cx="3083806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LSTM 모델 튜닝 및 백테스팅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거시경제 군집 분석 및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경기 지수 분석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ETF 및 대체 투자 자산 분석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채권 투자 전략 분석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웹 레이아웃 디자인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및 PPT제작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3"/>
          <p:cNvGrpSpPr/>
          <p:nvPr/>
        </p:nvGrpSpPr>
        <p:grpSpPr>
          <a:xfrm>
            <a:off x="3711647" y="3018952"/>
            <a:ext cx="2475229" cy="2526815"/>
            <a:chOff x="3711647" y="3018952"/>
            <a:chExt cx="2475229" cy="2526815"/>
          </a:xfrm>
        </p:grpSpPr>
        <p:sp>
          <p:nvSpPr>
            <p:cNvPr id="133" name="Google Shape;133;p3"/>
            <p:cNvSpPr/>
            <p:nvPr/>
          </p:nvSpPr>
          <p:spPr>
            <a:xfrm>
              <a:off x="3711647" y="3018952"/>
              <a:ext cx="2475229" cy="25268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" name="Google Shape;134;p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858016" y="3102181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3"/>
          <p:cNvGrpSpPr/>
          <p:nvPr/>
        </p:nvGrpSpPr>
        <p:grpSpPr>
          <a:xfrm>
            <a:off x="970024" y="3085331"/>
            <a:ext cx="2475229" cy="2526815"/>
            <a:chOff x="970024" y="3085331"/>
            <a:chExt cx="2475229" cy="2526815"/>
          </a:xfrm>
        </p:grpSpPr>
        <p:sp>
          <p:nvSpPr>
            <p:cNvPr id="136" name="Google Shape;136;p3"/>
            <p:cNvSpPr/>
            <p:nvPr/>
          </p:nvSpPr>
          <p:spPr>
            <a:xfrm>
              <a:off x="970024" y="3085331"/>
              <a:ext cx="2475229" cy="25268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25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3"/>
            <p:cNvPicPr preferRelativeResize="0"/>
            <p:nvPr/>
          </p:nvPicPr>
          <p:blipFill rotWithShape="1">
            <a:blip r:embed="rId14">
              <a:alphaModFix/>
            </a:blip>
            <a:srcRect b="72125" l="1601" r="89730" t="0"/>
            <a:stretch/>
          </p:blipFill>
          <p:spPr>
            <a:xfrm>
              <a:off x="1456906" y="3186489"/>
              <a:ext cx="1510892" cy="2075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3"/>
          <p:cNvSpPr/>
          <p:nvPr/>
        </p:nvSpPr>
        <p:spPr>
          <a:xfrm flipH="1" rot="10800000">
            <a:off x="841421" y="6117450"/>
            <a:ext cx="226165" cy="5170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 flipH="1" rot="10800000">
            <a:off x="3761237" y="6117450"/>
            <a:ext cx="226165" cy="5170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3"/>
          <p:cNvCxnSpPr/>
          <p:nvPr/>
        </p:nvCxnSpPr>
        <p:spPr>
          <a:xfrm>
            <a:off x="839075" y="6634498"/>
            <a:ext cx="1947532" cy="26956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3"/>
          <p:cNvCxnSpPr/>
          <p:nvPr/>
        </p:nvCxnSpPr>
        <p:spPr>
          <a:xfrm>
            <a:off x="3744720" y="6634498"/>
            <a:ext cx="1947532" cy="26956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2" name="Google Shape;142;p3"/>
          <p:cNvGrpSpPr/>
          <p:nvPr/>
        </p:nvGrpSpPr>
        <p:grpSpPr>
          <a:xfrm>
            <a:off x="7068305" y="6173993"/>
            <a:ext cx="2680979" cy="2979735"/>
            <a:chOff x="7068305" y="6173993"/>
            <a:chExt cx="2680979" cy="2979735"/>
          </a:xfrm>
        </p:grpSpPr>
        <p:sp>
          <p:nvSpPr>
            <p:cNvPr id="143" name="Google Shape;143;p3"/>
            <p:cNvSpPr txBox="1"/>
            <p:nvPr/>
          </p:nvSpPr>
          <p:spPr>
            <a:xfrm>
              <a:off x="7221245" y="6200041"/>
              <a:ext cx="13313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허강호</a:t>
              </a:r>
              <a:endPara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" name="Google Shape;144;p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510394" y="6255988"/>
              <a:ext cx="410386" cy="337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3"/>
            <p:cNvSpPr txBox="1"/>
            <p:nvPr/>
          </p:nvSpPr>
          <p:spPr>
            <a:xfrm>
              <a:off x="7090647" y="6876181"/>
              <a:ext cx="2658637" cy="2277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- 주식 투자 전략 코드 구현</a:t>
              </a:r>
              <a:endPara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- 주식 기본적 지표 분석</a:t>
              </a:r>
              <a:endPara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- 주식 기술적 지표 분석 및   </a:t>
              </a:r>
              <a:endPara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  백테스팅</a:t>
              </a:r>
              <a:endPara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- 주식 투자 전략 분석</a:t>
              </a:r>
              <a:endPara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- Data Base 구축</a:t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flipH="1" rot="10800000">
              <a:off x="7068305" y="6173993"/>
              <a:ext cx="226165" cy="51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" name="Google Shape;147;p3"/>
            <p:cNvCxnSpPr/>
            <p:nvPr/>
          </p:nvCxnSpPr>
          <p:spPr>
            <a:xfrm>
              <a:off x="7071898" y="6679527"/>
              <a:ext cx="1947532" cy="26956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3"/>
            <p:cNvCxnSpPr/>
            <p:nvPr/>
          </p:nvCxnSpPr>
          <p:spPr>
            <a:xfrm>
              <a:off x="7071898" y="6679527"/>
              <a:ext cx="0" cy="2155191"/>
            </a:xfrm>
            <a:prstGeom prst="straightConnector1">
              <a:avLst/>
            </a:prstGeom>
            <a:noFill/>
            <a:ln cap="flat" cmpd="sng" w="9525">
              <a:solidFill>
                <a:srgbClr val="F4F8F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49" name="Google Shape;149;p3"/>
          <p:cNvCxnSpPr/>
          <p:nvPr/>
        </p:nvCxnSpPr>
        <p:spPr>
          <a:xfrm>
            <a:off x="3761237" y="6601804"/>
            <a:ext cx="0" cy="2155191"/>
          </a:xfrm>
          <a:prstGeom prst="straightConnector1">
            <a:avLst/>
          </a:prstGeom>
          <a:noFill/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p3"/>
          <p:cNvCxnSpPr/>
          <p:nvPr/>
        </p:nvCxnSpPr>
        <p:spPr>
          <a:xfrm>
            <a:off x="839075" y="6634497"/>
            <a:ext cx="0" cy="2155191"/>
          </a:xfrm>
          <a:prstGeom prst="straightConnector1">
            <a:avLst/>
          </a:prstGeom>
          <a:noFill/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1" name="Google Shape;151;p3"/>
          <p:cNvGrpSpPr/>
          <p:nvPr/>
        </p:nvGrpSpPr>
        <p:grpSpPr>
          <a:xfrm>
            <a:off x="9785274" y="6173993"/>
            <a:ext cx="1947532" cy="2658728"/>
            <a:chOff x="9667211" y="6173993"/>
            <a:chExt cx="1947532" cy="2658728"/>
          </a:xfrm>
        </p:grpSpPr>
        <p:sp>
          <p:nvSpPr>
            <p:cNvPr id="152" name="Google Shape;152;p3"/>
            <p:cNvSpPr txBox="1"/>
            <p:nvPr/>
          </p:nvSpPr>
          <p:spPr>
            <a:xfrm>
              <a:off x="9824779" y="6200041"/>
              <a:ext cx="13313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박홍정</a:t>
              </a:r>
              <a:endPara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 flipH="1" rot="10800000">
              <a:off x="9667841" y="6173993"/>
              <a:ext cx="226165" cy="51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4" name="Google Shape;154;p3"/>
            <p:cNvCxnSpPr/>
            <p:nvPr/>
          </p:nvCxnSpPr>
          <p:spPr>
            <a:xfrm>
              <a:off x="9667211" y="6682669"/>
              <a:ext cx="1947532" cy="26956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3"/>
            <p:cNvCxnSpPr/>
            <p:nvPr/>
          </p:nvCxnSpPr>
          <p:spPr>
            <a:xfrm>
              <a:off x="9667211" y="6677530"/>
              <a:ext cx="0" cy="2155191"/>
            </a:xfrm>
            <a:prstGeom prst="straightConnector1">
              <a:avLst/>
            </a:prstGeom>
            <a:noFill/>
            <a:ln cap="flat" cmpd="sng" w="9525">
              <a:solidFill>
                <a:srgbClr val="F4F8F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6" name="Google Shape;156;p3"/>
          <p:cNvGrpSpPr/>
          <p:nvPr/>
        </p:nvGrpSpPr>
        <p:grpSpPr>
          <a:xfrm>
            <a:off x="12409130" y="6173993"/>
            <a:ext cx="1947532" cy="2682931"/>
            <a:chOff x="12390689" y="6173993"/>
            <a:chExt cx="1947532" cy="2682931"/>
          </a:xfrm>
        </p:grpSpPr>
        <p:sp>
          <p:nvSpPr>
            <p:cNvPr id="157" name="Google Shape;157;p3"/>
            <p:cNvSpPr txBox="1"/>
            <p:nvPr/>
          </p:nvSpPr>
          <p:spPr>
            <a:xfrm>
              <a:off x="12546960" y="6200041"/>
              <a:ext cx="13313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이승희</a:t>
              </a:r>
              <a:endPara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 flipH="1" rot="10800000">
              <a:off x="12390689" y="6173993"/>
              <a:ext cx="226165" cy="51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3"/>
            <p:cNvCxnSpPr/>
            <p:nvPr/>
          </p:nvCxnSpPr>
          <p:spPr>
            <a:xfrm>
              <a:off x="12390689" y="6679527"/>
              <a:ext cx="1947532" cy="26956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3"/>
            <p:cNvCxnSpPr/>
            <p:nvPr/>
          </p:nvCxnSpPr>
          <p:spPr>
            <a:xfrm>
              <a:off x="12390689" y="6701733"/>
              <a:ext cx="0" cy="2155191"/>
            </a:xfrm>
            <a:prstGeom prst="straightConnector1">
              <a:avLst/>
            </a:prstGeom>
            <a:noFill/>
            <a:ln cap="flat" cmpd="sng" w="9525">
              <a:solidFill>
                <a:srgbClr val="F4F8F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1" name="Google Shape;161;p3"/>
          <p:cNvGrpSpPr/>
          <p:nvPr/>
        </p:nvGrpSpPr>
        <p:grpSpPr>
          <a:xfrm>
            <a:off x="15083400" y="6168242"/>
            <a:ext cx="1947532" cy="2658791"/>
            <a:chOff x="14922174" y="6160484"/>
            <a:chExt cx="1947532" cy="2658791"/>
          </a:xfrm>
        </p:grpSpPr>
        <p:sp>
          <p:nvSpPr>
            <p:cNvPr id="162" name="Google Shape;162;p3"/>
            <p:cNvSpPr txBox="1"/>
            <p:nvPr/>
          </p:nvSpPr>
          <p:spPr>
            <a:xfrm>
              <a:off x="15085168" y="6200041"/>
              <a:ext cx="13313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김민형</a:t>
              </a:r>
              <a:endPara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 flipH="1" rot="10800000">
              <a:off x="14922174" y="6160484"/>
              <a:ext cx="226165" cy="51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" name="Google Shape;164;p3"/>
            <p:cNvCxnSpPr/>
            <p:nvPr/>
          </p:nvCxnSpPr>
          <p:spPr>
            <a:xfrm>
              <a:off x="14922174" y="6666718"/>
              <a:ext cx="1947532" cy="26956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3"/>
            <p:cNvCxnSpPr/>
            <p:nvPr/>
          </p:nvCxnSpPr>
          <p:spPr>
            <a:xfrm>
              <a:off x="14922174" y="6664084"/>
              <a:ext cx="0" cy="2155191"/>
            </a:xfrm>
            <a:prstGeom prst="straightConnector1">
              <a:avLst/>
            </a:prstGeom>
            <a:noFill/>
            <a:ln cap="flat" cmpd="sng" w="9525">
              <a:solidFill>
                <a:srgbClr val="F4F8F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6" name="Google Shape;166;p3"/>
          <p:cNvSpPr txBox="1"/>
          <p:nvPr/>
        </p:nvSpPr>
        <p:spPr>
          <a:xfrm>
            <a:off x="17204178" y="9846879"/>
            <a:ext cx="4670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9748331" y="6863680"/>
            <a:ext cx="2658637" cy="22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연간 재무제표 데이터 수집  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및 가공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기본적 분석 연구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재무비율 기준 선정 및 정리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수익률 함수 가공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백테스팅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12376619" y="6863680"/>
            <a:ext cx="2658637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분기 재무제표 데이터 수집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및 가공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기술적 분석 연구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재무비율 계산식 정리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코스피 종목선정 전처리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포트폴리오 수익률 데이터  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가공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15196482" y="6876181"/>
            <a:ext cx="2658637" cy="22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코스피 주가 데이터 수집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및 가공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기술적 분석 연구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재무비율 기준선정 및 정리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종목선정 함수 가공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수익률 차트 시각화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/>
          <p:nvPr/>
        </p:nvSpPr>
        <p:spPr>
          <a:xfrm>
            <a:off x="834866" y="3492288"/>
            <a:ext cx="9377202" cy="442511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실외이(가) 표시된 사진&#10;&#10;자동 생성된 설명" id="718" name="Google Shape;71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08669" y="6351577"/>
            <a:ext cx="4155724" cy="3034646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0"/>
          <p:cNvSpPr txBox="1"/>
          <p:nvPr/>
        </p:nvSpPr>
        <p:spPr>
          <a:xfrm>
            <a:off x="18288000" y="2395961"/>
            <a:ext cx="9359742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OECD CLI (경기 선행지수):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3개월 후 경기 예측치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단점 : 추후 예측치가 달라짐,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 폭락 구간 예측 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뉴스 데이터를 활용하여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자체적으로 경기 지수 개발 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0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0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거시경제분석</a:t>
            </a:r>
            <a:endParaRPr/>
          </a:p>
        </p:txBody>
      </p:sp>
      <p:sp>
        <p:nvSpPr>
          <p:cNvPr id="722" name="Google Shape;722;p50"/>
          <p:cNvSpPr txBox="1"/>
          <p:nvPr/>
        </p:nvSpPr>
        <p:spPr>
          <a:xfrm>
            <a:off x="671966" y="1069463"/>
            <a:ext cx="68565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CLI : </a:t>
            </a:r>
            <a:r>
              <a:rPr b="0" i="0" lang="en-US" sz="3600" u="none" cap="none" strike="noStrike">
                <a:solidFill>
                  <a:srgbClr val="59595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경기선행지수의 한계점</a:t>
            </a:r>
            <a:endParaRPr/>
          </a:p>
        </p:txBody>
      </p:sp>
      <p:pic>
        <p:nvPicPr>
          <p:cNvPr descr="텍스트, 실외, 스크린샷이(가) 표시된 사진&#10;&#10;자동 생성된 설명" id="723" name="Google Shape;72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08669" y="2463132"/>
            <a:ext cx="4155724" cy="3116792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0"/>
          <p:cNvSpPr/>
          <p:nvPr/>
        </p:nvSpPr>
        <p:spPr>
          <a:xfrm>
            <a:off x="12715749" y="2106938"/>
            <a:ext cx="1345583" cy="49172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183C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0"/>
          <p:cNvSpPr txBox="1"/>
          <p:nvPr/>
        </p:nvSpPr>
        <p:spPr>
          <a:xfrm>
            <a:off x="12890621" y="2152747"/>
            <a:ext cx="10197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83C54"/>
                </a:solidFill>
                <a:latin typeface="Arial"/>
                <a:ea typeface="Arial"/>
                <a:cs typeface="Arial"/>
                <a:sym typeface="Arial"/>
              </a:rPr>
              <a:t>수정 전</a:t>
            </a:r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2727725" y="5954503"/>
            <a:ext cx="1345583" cy="49172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183C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0"/>
          <p:cNvSpPr txBox="1"/>
          <p:nvPr/>
        </p:nvSpPr>
        <p:spPr>
          <a:xfrm>
            <a:off x="12890621" y="6000312"/>
            <a:ext cx="10197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83C54"/>
                </a:solidFill>
                <a:latin typeface="Arial"/>
                <a:ea typeface="Arial"/>
                <a:cs typeface="Arial"/>
                <a:sym typeface="Arial"/>
              </a:rPr>
              <a:t>수정 후</a:t>
            </a:r>
            <a:endParaRPr b="0" i="0" sz="2000" u="none" cap="none" strike="noStrike">
              <a:solidFill>
                <a:srgbClr val="183C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0"/>
          <p:cNvSpPr txBox="1"/>
          <p:nvPr/>
        </p:nvSpPr>
        <p:spPr>
          <a:xfrm>
            <a:off x="11920381" y="1273680"/>
            <a:ext cx="51027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 OECD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2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CLI 예측치 수정</a:t>
            </a:r>
            <a:endParaRPr/>
          </a:p>
        </p:txBody>
      </p:sp>
      <p:sp>
        <p:nvSpPr>
          <p:cNvPr id="729" name="Google Shape;729;p50"/>
          <p:cNvSpPr txBox="1"/>
          <p:nvPr/>
        </p:nvSpPr>
        <p:spPr>
          <a:xfrm>
            <a:off x="937177" y="2533658"/>
            <a:ext cx="62496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코로나 폭락 구간 </a:t>
            </a:r>
            <a:r>
              <a:rPr b="1" i="0" lang="en-US" sz="32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예측 실패</a:t>
            </a:r>
            <a:endParaRPr/>
          </a:p>
        </p:txBody>
      </p:sp>
      <p:pic>
        <p:nvPicPr>
          <p:cNvPr id="730" name="Google Shape;730;p50"/>
          <p:cNvPicPr preferRelativeResize="0"/>
          <p:nvPr/>
        </p:nvPicPr>
        <p:blipFill rotWithShape="1">
          <a:blip r:embed="rId5">
            <a:alphaModFix/>
          </a:blip>
          <a:srcRect b="0" l="4768" r="4231" t="0"/>
          <a:stretch/>
        </p:blipFill>
        <p:spPr>
          <a:xfrm>
            <a:off x="671966" y="3300488"/>
            <a:ext cx="9952400" cy="465479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0"/>
          <p:cNvSpPr/>
          <p:nvPr/>
        </p:nvSpPr>
        <p:spPr>
          <a:xfrm>
            <a:off x="4083628" y="3320453"/>
            <a:ext cx="4145130" cy="4768780"/>
          </a:xfrm>
          <a:prstGeom prst="frame">
            <a:avLst>
              <a:gd fmla="val 3138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0"/>
          <p:cNvSpPr/>
          <p:nvPr/>
        </p:nvSpPr>
        <p:spPr>
          <a:xfrm>
            <a:off x="1072587" y="4766182"/>
            <a:ext cx="352575" cy="332656"/>
          </a:xfrm>
          <a:prstGeom prst="rect">
            <a:avLst/>
          </a:prstGeom>
          <a:solidFill>
            <a:srgbClr val="65B26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50"/>
          <p:cNvSpPr/>
          <p:nvPr/>
        </p:nvSpPr>
        <p:spPr>
          <a:xfrm>
            <a:off x="1072587" y="5236057"/>
            <a:ext cx="352575" cy="332656"/>
          </a:xfrm>
          <a:prstGeom prst="rect">
            <a:avLst/>
          </a:prstGeom>
          <a:solidFill>
            <a:srgbClr val="5899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0"/>
          <p:cNvSpPr txBox="1"/>
          <p:nvPr/>
        </p:nvSpPr>
        <p:spPr>
          <a:xfrm>
            <a:off x="1564132" y="5182010"/>
            <a:ext cx="11803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0"/>
          <p:cNvSpPr txBox="1"/>
          <p:nvPr/>
        </p:nvSpPr>
        <p:spPr>
          <a:xfrm>
            <a:off x="1564132" y="4705023"/>
            <a:ext cx="11803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Kospi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Google Shape;736;p50"/>
          <p:cNvCxnSpPr/>
          <p:nvPr/>
        </p:nvCxnSpPr>
        <p:spPr>
          <a:xfrm>
            <a:off x="11155680" y="1418750"/>
            <a:ext cx="0" cy="8121490"/>
          </a:xfrm>
          <a:prstGeom prst="straightConnector1">
            <a:avLst/>
          </a:prstGeom>
          <a:noFill/>
          <a:ln cap="flat" cmpd="sng" w="60325">
            <a:solidFill>
              <a:srgbClr val="183C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50"/>
          <p:cNvCxnSpPr/>
          <p:nvPr/>
        </p:nvCxnSpPr>
        <p:spPr>
          <a:xfrm flipH="1">
            <a:off x="5648222" y="8075510"/>
            <a:ext cx="1484100" cy="905400"/>
          </a:xfrm>
          <a:prstGeom prst="bentConnector3">
            <a:avLst>
              <a:gd fmla="val -315" name="adj1"/>
            </a:avLst>
          </a:prstGeom>
          <a:noFill/>
          <a:ln cap="flat" cmpd="sng" w="31750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738" name="Google Shape;738;p50"/>
          <p:cNvSpPr txBox="1"/>
          <p:nvPr/>
        </p:nvSpPr>
        <p:spPr>
          <a:xfrm>
            <a:off x="1193403" y="8688502"/>
            <a:ext cx="5196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코로나 기간 외부적 충격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0880" y="1507546"/>
            <a:ext cx="10437994" cy="440397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44" name="Google Shape;744;p51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1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거시경제분석</a:t>
            </a:r>
            <a:endParaRPr/>
          </a:p>
        </p:txBody>
      </p:sp>
      <p:sp>
        <p:nvSpPr>
          <p:cNvPr id="746" name="Google Shape;746;p51"/>
          <p:cNvSpPr txBox="1"/>
          <p:nvPr/>
        </p:nvSpPr>
        <p:spPr>
          <a:xfrm>
            <a:off x="671966" y="1069463"/>
            <a:ext cx="68565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NLP</a:t>
            </a:r>
            <a:r>
              <a:rPr b="0" i="0" lang="en-US" sz="36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경제기사 크롤링</a:t>
            </a:r>
            <a:endParaRPr b="0" i="0" sz="3600" u="none" cap="none" strike="noStrike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47" name="Google Shape;747;p51"/>
          <p:cNvSpPr/>
          <p:nvPr/>
        </p:nvSpPr>
        <p:spPr>
          <a:xfrm>
            <a:off x="809126" y="1828800"/>
            <a:ext cx="243840" cy="883920"/>
          </a:xfrm>
          <a:prstGeom prst="rect">
            <a:avLst/>
          </a:prstGeom>
          <a:solidFill>
            <a:srgbClr val="183C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2683" y="4375476"/>
            <a:ext cx="10437994" cy="440397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49" name="Google Shape;749;p51"/>
          <p:cNvSpPr txBox="1"/>
          <p:nvPr/>
        </p:nvSpPr>
        <p:spPr>
          <a:xfrm>
            <a:off x="1087055" y="1828800"/>
            <a:ext cx="6026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수집 기간 : 2006-03-01 ~ 2022-05-21 (약 16년)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1"/>
          <p:cNvSpPr txBox="1"/>
          <p:nvPr/>
        </p:nvSpPr>
        <p:spPr>
          <a:xfrm>
            <a:off x="1087055" y="2310737"/>
            <a:ext cx="6026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 경제 기사 </a:t>
            </a:r>
            <a:r>
              <a:rPr b="0" i="0" lang="en-US" sz="18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총 752,948 rows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65" y="2642957"/>
            <a:ext cx="12861155" cy="319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965" y="6172332"/>
            <a:ext cx="12861155" cy="3193963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2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2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거시경제분석</a:t>
            </a:r>
            <a:endParaRPr/>
          </a:p>
        </p:txBody>
      </p:sp>
      <p:sp>
        <p:nvSpPr>
          <p:cNvPr id="759" name="Google Shape;759;p52"/>
          <p:cNvSpPr txBox="1"/>
          <p:nvPr/>
        </p:nvSpPr>
        <p:spPr>
          <a:xfrm>
            <a:off x="671966" y="1069463"/>
            <a:ext cx="68565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NLP</a:t>
            </a:r>
            <a:r>
              <a:rPr b="0" i="0" lang="en-US" sz="36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뉴스지수 시각화</a:t>
            </a:r>
            <a:endParaRPr/>
          </a:p>
        </p:txBody>
      </p:sp>
      <p:sp>
        <p:nvSpPr>
          <p:cNvPr id="760" name="Google Shape;760;p52"/>
          <p:cNvSpPr/>
          <p:nvPr/>
        </p:nvSpPr>
        <p:spPr>
          <a:xfrm>
            <a:off x="1432560" y="2307545"/>
            <a:ext cx="2987040" cy="543756"/>
          </a:xfrm>
          <a:prstGeom prst="roundRect">
            <a:avLst>
              <a:gd fmla="val 39089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호황 뉴스 빈도</a:t>
            </a:r>
            <a:endParaRPr/>
          </a:p>
        </p:txBody>
      </p:sp>
      <p:sp>
        <p:nvSpPr>
          <p:cNvPr id="761" name="Google Shape;761;p52"/>
          <p:cNvSpPr/>
          <p:nvPr/>
        </p:nvSpPr>
        <p:spPr>
          <a:xfrm>
            <a:off x="1417320" y="5989877"/>
            <a:ext cx="2987040" cy="543756"/>
          </a:xfrm>
          <a:prstGeom prst="roundRect">
            <a:avLst>
              <a:gd fmla="val 39089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불황 뉴스 빈도</a:t>
            </a:r>
            <a:endParaRPr/>
          </a:p>
        </p:txBody>
      </p:sp>
      <p:grpSp>
        <p:nvGrpSpPr>
          <p:cNvPr id="762" name="Google Shape;762;p52"/>
          <p:cNvGrpSpPr/>
          <p:nvPr/>
        </p:nvGrpSpPr>
        <p:grpSpPr>
          <a:xfrm>
            <a:off x="12414320" y="6983463"/>
            <a:ext cx="5751154" cy="3924152"/>
            <a:chOff x="7373520" y="4253960"/>
            <a:chExt cx="3967039" cy="3037593"/>
          </a:xfrm>
        </p:grpSpPr>
        <p:sp>
          <p:nvSpPr>
            <p:cNvPr id="763" name="Google Shape;763;p52"/>
            <p:cNvSpPr/>
            <p:nvPr/>
          </p:nvSpPr>
          <p:spPr>
            <a:xfrm>
              <a:off x="7373520" y="4253960"/>
              <a:ext cx="3939912" cy="23459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2"/>
            <p:cNvSpPr txBox="1"/>
            <p:nvPr/>
          </p:nvSpPr>
          <p:spPr>
            <a:xfrm>
              <a:off x="7373520" y="4253960"/>
              <a:ext cx="3967039" cy="303759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호황 뉴스보다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불황 뉴스의 평균 빈도 및 표준편차가 높음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이를 활용하여 MDD 최소화 및 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안정적인 자산운용이 가능할 것이라 판단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3"/>
          <p:cNvSpPr txBox="1"/>
          <p:nvPr/>
        </p:nvSpPr>
        <p:spPr>
          <a:xfrm>
            <a:off x="14631126" y="5663668"/>
            <a:ext cx="332309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X13-ARIMA-SEATS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계절조정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및 월 단위 resampling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0" name="Google Shape;770;p53"/>
          <p:cNvGrpSpPr/>
          <p:nvPr/>
        </p:nvGrpSpPr>
        <p:grpSpPr>
          <a:xfrm>
            <a:off x="333781" y="3186031"/>
            <a:ext cx="6584489" cy="6599933"/>
            <a:chOff x="98489" y="1898181"/>
            <a:chExt cx="5433183" cy="5445927"/>
          </a:xfrm>
        </p:grpSpPr>
        <p:pic>
          <p:nvPicPr>
            <p:cNvPr id="771" name="Google Shape;771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489" y="1898181"/>
              <a:ext cx="5358877" cy="2595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789" y="4748527"/>
              <a:ext cx="5358877" cy="2595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3" name="Google Shape;773;p53"/>
            <p:cNvSpPr/>
            <p:nvPr/>
          </p:nvSpPr>
          <p:spPr>
            <a:xfrm>
              <a:off x="144789" y="3119718"/>
              <a:ext cx="5358877" cy="685201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172795" y="6002891"/>
              <a:ext cx="5358877" cy="685201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5" name="Google Shape;775;p53"/>
          <p:cNvGrpSpPr/>
          <p:nvPr/>
        </p:nvGrpSpPr>
        <p:grpSpPr>
          <a:xfrm>
            <a:off x="7406639" y="3186031"/>
            <a:ext cx="6151599" cy="6599933"/>
            <a:chOff x="6924704" y="2587430"/>
            <a:chExt cx="4270328" cy="4581554"/>
          </a:xfrm>
        </p:grpSpPr>
        <p:pic>
          <p:nvPicPr>
            <p:cNvPr id="776" name="Google Shape;776;p53"/>
            <p:cNvPicPr preferRelativeResize="0"/>
            <p:nvPr/>
          </p:nvPicPr>
          <p:blipFill rotWithShape="1">
            <a:blip r:embed="rId5">
              <a:alphaModFix/>
            </a:blip>
            <a:srcRect b="20162" l="0" r="61112" t="0"/>
            <a:stretch/>
          </p:blipFill>
          <p:spPr>
            <a:xfrm>
              <a:off x="6971998" y="2587430"/>
              <a:ext cx="4000925" cy="1792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53"/>
            <p:cNvPicPr preferRelativeResize="0"/>
            <p:nvPr/>
          </p:nvPicPr>
          <p:blipFill rotWithShape="1">
            <a:blip r:embed="rId6">
              <a:alphaModFix/>
            </a:blip>
            <a:srcRect b="19051" l="0" r="59271" t="1059"/>
            <a:stretch/>
          </p:blipFill>
          <p:spPr>
            <a:xfrm>
              <a:off x="6924704" y="5368807"/>
              <a:ext cx="4270328" cy="1800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8" name="Google Shape;778;p53"/>
            <p:cNvSpPr/>
            <p:nvPr/>
          </p:nvSpPr>
          <p:spPr>
            <a:xfrm>
              <a:off x="6924704" y="3070102"/>
              <a:ext cx="4000925" cy="2640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3"/>
            <p:cNvSpPr/>
            <p:nvPr/>
          </p:nvSpPr>
          <p:spPr>
            <a:xfrm>
              <a:off x="6929186" y="5817783"/>
              <a:ext cx="4000926" cy="2640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0" name="Google Shape;780;p53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53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거시경제분석</a:t>
            </a:r>
            <a:endParaRPr/>
          </a:p>
        </p:txBody>
      </p:sp>
      <p:sp>
        <p:nvSpPr>
          <p:cNvPr id="782" name="Google Shape;782;p53"/>
          <p:cNvSpPr txBox="1"/>
          <p:nvPr/>
        </p:nvSpPr>
        <p:spPr>
          <a:xfrm>
            <a:off x="671966" y="1069463"/>
            <a:ext cx="68565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NLP</a:t>
            </a:r>
            <a:r>
              <a:rPr b="0" i="0" lang="en-US" sz="36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뉴스지수 조정</a:t>
            </a:r>
            <a:endParaRPr/>
          </a:p>
        </p:txBody>
      </p:sp>
      <p:sp>
        <p:nvSpPr>
          <p:cNvPr id="783" name="Google Shape;783;p53"/>
          <p:cNvSpPr/>
          <p:nvPr/>
        </p:nvSpPr>
        <p:spPr>
          <a:xfrm>
            <a:off x="1821482" y="1907655"/>
            <a:ext cx="3519034" cy="830397"/>
          </a:xfrm>
          <a:prstGeom prst="roundRect">
            <a:avLst>
              <a:gd fmla="val 39089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시계열 분해 결과</a:t>
            </a:r>
            <a:endParaRPr/>
          </a:p>
        </p:txBody>
      </p:sp>
      <p:sp>
        <p:nvSpPr>
          <p:cNvPr id="784" name="Google Shape;784;p53"/>
          <p:cNvSpPr/>
          <p:nvPr/>
        </p:nvSpPr>
        <p:spPr>
          <a:xfrm>
            <a:off x="8472180" y="1855511"/>
            <a:ext cx="3519034" cy="830397"/>
          </a:xfrm>
          <a:prstGeom prst="roundRect">
            <a:avLst>
              <a:gd fmla="val 39089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Dickey-Fuller 정상성 검정</a:t>
            </a:r>
            <a:endParaRPr/>
          </a:p>
        </p:txBody>
      </p:sp>
      <p:grpSp>
        <p:nvGrpSpPr>
          <p:cNvPr id="785" name="Google Shape;785;p53"/>
          <p:cNvGrpSpPr/>
          <p:nvPr/>
        </p:nvGrpSpPr>
        <p:grpSpPr>
          <a:xfrm>
            <a:off x="3820688" y="2859355"/>
            <a:ext cx="11523850" cy="6009878"/>
            <a:chOff x="11433675" y="6497216"/>
            <a:chExt cx="6702785" cy="3495613"/>
          </a:xfrm>
        </p:grpSpPr>
        <p:pic>
          <p:nvPicPr>
            <p:cNvPr id="786" name="Google Shape;786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492824" y="6497216"/>
              <a:ext cx="6584489" cy="1735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433675" y="8294441"/>
              <a:ext cx="6702785" cy="16983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88" name="Google Shape;788;p53"/>
          <p:cNvCxnSpPr/>
          <p:nvPr/>
        </p:nvCxnSpPr>
        <p:spPr>
          <a:xfrm>
            <a:off x="13558238" y="6202277"/>
            <a:ext cx="909074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4523" y="627562"/>
            <a:ext cx="4778050" cy="88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034" y="2101601"/>
            <a:ext cx="15801176" cy="35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427" y="5986146"/>
            <a:ext cx="16397146" cy="3631201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4"/>
          <p:cNvSpPr txBox="1"/>
          <p:nvPr/>
        </p:nvSpPr>
        <p:spPr>
          <a:xfrm>
            <a:off x="10611501" y="1657519"/>
            <a:ext cx="6731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 : 뉴스 빅데이터를 이용한 경기 판단: 빅카인즈 뉴스 경기지수의 개발</a:t>
            </a:r>
            <a:endParaRPr/>
          </a:p>
        </p:txBody>
      </p:sp>
      <p:sp>
        <p:nvSpPr>
          <p:cNvPr id="797" name="Google Shape;797;p54"/>
          <p:cNvSpPr txBox="1"/>
          <p:nvPr/>
        </p:nvSpPr>
        <p:spPr>
          <a:xfrm>
            <a:off x="5029057" y="-1464315"/>
            <a:ext cx="40058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뉴스 지수 =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54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54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거시경제분석</a:t>
            </a:r>
            <a:endParaRPr/>
          </a:p>
        </p:txBody>
      </p:sp>
      <p:sp>
        <p:nvSpPr>
          <p:cNvPr id="800" name="Google Shape;800;p54"/>
          <p:cNvSpPr txBox="1"/>
          <p:nvPr/>
        </p:nvSpPr>
        <p:spPr>
          <a:xfrm>
            <a:off x="671966" y="1069463"/>
            <a:ext cx="68565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NLP</a:t>
            </a:r>
            <a:r>
              <a:rPr b="0" i="0" lang="en-US" sz="36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지수화 및 순환변동치 산출</a:t>
            </a:r>
            <a:endParaRPr/>
          </a:p>
        </p:txBody>
      </p:sp>
      <p:sp>
        <p:nvSpPr>
          <p:cNvPr id="801" name="Google Shape;801;p54"/>
          <p:cNvSpPr/>
          <p:nvPr/>
        </p:nvSpPr>
        <p:spPr>
          <a:xfrm>
            <a:off x="2590799" y="1907628"/>
            <a:ext cx="3555857" cy="523220"/>
          </a:xfrm>
          <a:prstGeom prst="roundRect">
            <a:avLst>
              <a:gd fmla="val 1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54"/>
          <p:cNvSpPr txBox="1"/>
          <p:nvPr/>
        </p:nvSpPr>
        <p:spPr>
          <a:xfrm>
            <a:off x="3688080" y="1907628"/>
            <a:ext cx="24540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NEWS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03" name="Google Shape;803;p54"/>
          <p:cNvSpPr/>
          <p:nvPr/>
        </p:nvSpPr>
        <p:spPr>
          <a:xfrm>
            <a:off x="2590799" y="5908655"/>
            <a:ext cx="3555857" cy="523220"/>
          </a:xfrm>
          <a:prstGeom prst="roundRect">
            <a:avLst>
              <a:gd fmla="val 1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4"/>
          <p:cNvSpPr txBox="1"/>
          <p:nvPr/>
        </p:nvSpPr>
        <p:spPr>
          <a:xfrm>
            <a:off x="3316966" y="5908655"/>
            <a:ext cx="24692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Double HP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644" y="2518006"/>
            <a:ext cx="10671417" cy="273603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810" name="Google Shape;81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39" y="5900095"/>
            <a:ext cx="10671416" cy="295720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11" name="Google Shape;811;p55"/>
          <p:cNvSpPr txBox="1"/>
          <p:nvPr/>
        </p:nvSpPr>
        <p:spPr>
          <a:xfrm>
            <a:off x="18545217" y="-145646"/>
            <a:ext cx="637095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경기 선행 지수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 폭락 구간에서 오히려 경기 상승예측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 횡보구간과 지수 괴리</a:t>
            </a:r>
            <a:endParaRPr/>
          </a:p>
        </p:txBody>
      </p:sp>
      <p:sp>
        <p:nvSpPr>
          <p:cNvPr id="812" name="Google Shape;812;p55"/>
          <p:cNvSpPr txBox="1"/>
          <p:nvPr/>
        </p:nvSpPr>
        <p:spPr>
          <a:xfrm>
            <a:off x="15933279" y="-1639656"/>
            <a:ext cx="993151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상관 분석 결과 선행지수 대비 코스피와 높은 상관 관계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주식 투자에 최적화된 경기 지수</a:t>
            </a:r>
            <a:endParaRPr/>
          </a:p>
        </p:txBody>
      </p:sp>
      <p:pic>
        <p:nvPicPr>
          <p:cNvPr id="813" name="Google Shape;813;p55"/>
          <p:cNvPicPr preferRelativeResize="0"/>
          <p:nvPr/>
        </p:nvPicPr>
        <p:blipFill rotWithShape="1">
          <a:blip r:embed="rId5">
            <a:alphaModFix/>
          </a:blip>
          <a:srcRect b="0" l="2669" r="0" t="2338"/>
          <a:stretch/>
        </p:blipFill>
        <p:spPr>
          <a:xfrm>
            <a:off x="11958673" y="3601280"/>
            <a:ext cx="5199801" cy="248544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14" name="Google Shape;814;p55"/>
          <p:cNvSpPr txBox="1"/>
          <p:nvPr/>
        </p:nvSpPr>
        <p:spPr>
          <a:xfrm>
            <a:off x="18732786" y="2017704"/>
            <a:ext cx="658906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뉴스 지수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 폭락 구간 예측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코스피 횡보 구간 변동성 그대로 예측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5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55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거시경제분석</a:t>
            </a:r>
            <a:endParaRPr/>
          </a:p>
        </p:txBody>
      </p:sp>
      <p:sp>
        <p:nvSpPr>
          <p:cNvPr id="817" name="Google Shape;817;p55"/>
          <p:cNvSpPr txBox="1"/>
          <p:nvPr/>
        </p:nvSpPr>
        <p:spPr>
          <a:xfrm>
            <a:off x="671966" y="1069463"/>
            <a:ext cx="68565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NLP</a:t>
            </a:r>
            <a:r>
              <a:rPr b="0" i="0" lang="en-US" sz="36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CLI, 뉴스지수 시각화 비교</a:t>
            </a:r>
            <a:endParaRPr/>
          </a:p>
        </p:txBody>
      </p:sp>
      <p:sp>
        <p:nvSpPr>
          <p:cNvPr id="818" name="Google Shape;818;p55"/>
          <p:cNvSpPr/>
          <p:nvPr/>
        </p:nvSpPr>
        <p:spPr>
          <a:xfrm>
            <a:off x="929640" y="2643844"/>
            <a:ext cx="3627120" cy="2263436"/>
          </a:xfrm>
          <a:prstGeom prst="rect">
            <a:avLst/>
          </a:prstGeom>
          <a:solidFill>
            <a:srgbClr val="0C0C0C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55"/>
          <p:cNvSpPr/>
          <p:nvPr/>
        </p:nvSpPr>
        <p:spPr>
          <a:xfrm>
            <a:off x="1402080" y="2255520"/>
            <a:ext cx="2164080" cy="487680"/>
          </a:xfrm>
          <a:prstGeom prst="roundRect">
            <a:avLst>
              <a:gd fmla="val 1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55"/>
          <p:cNvSpPr txBox="1"/>
          <p:nvPr/>
        </p:nvSpPr>
        <p:spPr>
          <a:xfrm>
            <a:off x="2072640" y="2228765"/>
            <a:ext cx="8229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CLI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1" name="Google Shape;821;p55"/>
          <p:cNvSpPr/>
          <p:nvPr/>
        </p:nvSpPr>
        <p:spPr>
          <a:xfrm>
            <a:off x="975360" y="6101968"/>
            <a:ext cx="3627120" cy="2310512"/>
          </a:xfrm>
          <a:prstGeom prst="rect">
            <a:avLst/>
          </a:prstGeom>
          <a:solidFill>
            <a:srgbClr val="0C0C0C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55"/>
          <p:cNvSpPr/>
          <p:nvPr/>
        </p:nvSpPr>
        <p:spPr>
          <a:xfrm>
            <a:off x="13231810" y="4934127"/>
            <a:ext cx="1341120" cy="1152601"/>
          </a:xfrm>
          <a:prstGeom prst="frame">
            <a:avLst>
              <a:gd fmla="val 6696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5"/>
          <p:cNvSpPr/>
          <p:nvPr/>
        </p:nvSpPr>
        <p:spPr>
          <a:xfrm>
            <a:off x="7036908" y="2628604"/>
            <a:ext cx="1527972" cy="2263436"/>
          </a:xfrm>
          <a:prstGeom prst="rect">
            <a:avLst/>
          </a:prstGeom>
          <a:solidFill>
            <a:srgbClr val="0C0C0C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55"/>
          <p:cNvSpPr/>
          <p:nvPr/>
        </p:nvSpPr>
        <p:spPr>
          <a:xfrm>
            <a:off x="7036908" y="6086728"/>
            <a:ext cx="1527972" cy="2310512"/>
          </a:xfrm>
          <a:prstGeom prst="rect">
            <a:avLst/>
          </a:prstGeom>
          <a:solidFill>
            <a:srgbClr val="0C0C0C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55"/>
          <p:cNvSpPr/>
          <p:nvPr/>
        </p:nvSpPr>
        <p:spPr>
          <a:xfrm>
            <a:off x="8564880" y="6870223"/>
            <a:ext cx="939810" cy="1016952"/>
          </a:xfrm>
          <a:prstGeom prst="donut">
            <a:avLst>
              <a:gd fmla="val 5244" name="adj"/>
            </a:avLst>
          </a:prstGeom>
          <a:solidFill>
            <a:srgbClr val="FF0000">
              <a:alpha val="2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55"/>
          <p:cNvSpPr/>
          <p:nvPr/>
        </p:nvSpPr>
        <p:spPr>
          <a:xfrm>
            <a:off x="8558912" y="3601280"/>
            <a:ext cx="939810" cy="1016952"/>
          </a:xfrm>
          <a:prstGeom prst="donut">
            <a:avLst>
              <a:gd fmla="val 5244" name="adj"/>
            </a:avLst>
          </a:prstGeom>
          <a:solidFill>
            <a:srgbClr val="FF0000">
              <a:alpha val="2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55"/>
          <p:cNvSpPr/>
          <p:nvPr/>
        </p:nvSpPr>
        <p:spPr>
          <a:xfrm>
            <a:off x="1402080" y="5812408"/>
            <a:ext cx="2164080" cy="487680"/>
          </a:xfrm>
          <a:prstGeom prst="roundRect">
            <a:avLst>
              <a:gd fmla="val 1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55"/>
          <p:cNvSpPr txBox="1"/>
          <p:nvPr/>
        </p:nvSpPr>
        <p:spPr>
          <a:xfrm>
            <a:off x="1814972" y="5794638"/>
            <a:ext cx="16002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NEWS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9" name="Google Shape;829;p55"/>
          <p:cNvSpPr/>
          <p:nvPr/>
        </p:nvSpPr>
        <p:spPr>
          <a:xfrm>
            <a:off x="5151331" y="1844043"/>
            <a:ext cx="1460853" cy="64633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56844" y="120986"/>
                </a:moveTo>
                <a:lnTo>
                  <a:pt x="56560" y="187801"/>
                </a:lnTo>
              </a:path>
            </a:pathLst>
          </a:custGeom>
          <a:noFill/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55"/>
          <p:cNvSpPr txBox="1"/>
          <p:nvPr/>
        </p:nvSpPr>
        <p:spPr>
          <a:xfrm>
            <a:off x="5163989" y="1950946"/>
            <a:ext cx="13709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횡보구간</a:t>
            </a:r>
            <a:endParaRPr/>
          </a:p>
        </p:txBody>
      </p:sp>
      <p:sp>
        <p:nvSpPr>
          <p:cNvPr id="831" name="Google Shape;831;p55"/>
          <p:cNvSpPr/>
          <p:nvPr/>
        </p:nvSpPr>
        <p:spPr>
          <a:xfrm>
            <a:off x="8347394" y="1844043"/>
            <a:ext cx="1460853" cy="64633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56844" y="120986"/>
                </a:moveTo>
                <a:lnTo>
                  <a:pt x="56560" y="187801"/>
                </a:lnTo>
              </a:path>
            </a:pathLst>
          </a:custGeom>
          <a:noFill/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5"/>
          <p:cNvSpPr txBox="1"/>
          <p:nvPr/>
        </p:nvSpPr>
        <p:spPr>
          <a:xfrm>
            <a:off x="8392367" y="1953115"/>
            <a:ext cx="13709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폭락구간</a:t>
            </a:r>
            <a:endParaRPr/>
          </a:p>
        </p:txBody>
      </p:sp>
      <p:sp>
        <p:nvSpPr>
          <p:cNvPr id="833" name="Google Shape;833;p55"/>
          <p:cNvSpPr txBox="1"/>
          <p:nvPr/>
        </p:nvSpPr>
        <p:spPr>
          <a:xfrm>
            <a:off x="13414830" y="2806528"/>
            <a:ext cx="29613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상관관계 ]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6"/>
          <p:cNvSpPr txBox="1"/>
          <p:nvPr/>
        </p:nvSpPr>
        <p:spPr>
          <a:xfrm>
            <a:off x="15177920" y="-796619"/>
            <a:ext cx="82161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경기 변동 구간 리밸런싱 주기 파악</a:t>
            </a:r>
            <a:endParaRPr/>
          </a:p>
        </p:txBody>
      </p:sp>
      <p:sp>
        <p:nvSpPr>
          <p:cNvPr id="839" name="Google Shape;839;p56"/>
          <p:cNvSpPr txBox="1"/>
          <p:nvPr/>
        </p:nvSpPr>
        <p:spPr>
          <a:xfrm>
            <a:off x="15989227" y="-5826640"/>
            <a:ext cx="24757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모멘텀 스코어</a:t>
            </a:r>
            <a:endParaRPr/>
          </a:p>
        </p:txBody>
      </p:sp>
      <p:sp>
        <p:nvSpPr>
          <p:cNvPr id="840" name="Google Shape;840;p56"/>
          <p:cNvSpPr txBox="1"/>
          <p:nvPr/>
        </p:nvSpPr>
        <p:spPr>
          <a:xfrm>
            <a:off x="18464950" y="-6303694"/>
            <a:ext cx="325418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전월 대비 상승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전월 대비 하락 0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6"/>
          <p:cNvSpPr txBox="1"/>
          <p:nvPr/>
        </p:nvSpPr>
        <p:spPr>
          <a:xfrm>
            <a:off x="25900076" y="-6383989"/>
            <a:ext cx="6967771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경기 시그널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3개월 Rolling 평균 모멘텀 스코어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= 경기 상승세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= 경기 하락세</a:t>
            </a:r>
            <a:endParaRPr/>
          </a:p>
        </p:txBody>
      </p:sp>
      <p:sp>
        <p:nvSpPr>
          <p:cNvPr id="842" name="Google Shape;842;p56"/>
          <p:cNvSpPr txBox="1"/>
          <p:nvPr/>
        </p:nvSpPr>
        <p:spPr>
          <a:xfrm>
            <a:off x="24651694" y="638576"/>
            <a:ext cx="821615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뉴스 지수 시그널 누적 수익률 507.3%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경기 선행 지수 시그널 누적 수익률 312.1%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6"/>
          <p:cNvSpPr/>
          <p:nvPr/>
        </p:nvSpPr>
        <p:spPr>
          <a:xfrm>
            <a:off x="28031004" y="-3313671"/>
            <a:ext cx="3465794" cy="809931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6"/>
          <p:cNvSpPr txBox="1"/>
          <p:nvPr/>
        </p:nvSpPr>
        <p:spPr>
          <a:xfrm>
            <a:off x="27886856" y="-3272418"/>
            <a:ext cx="37402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2021년 8월 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경기 하락세 시그널 (주식 매도)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5" name="Google Shape;845;p56"/>
          <p:cNvCxnSpPr>
            <a:stCxn id="844" idx="0"/>
          </p:cNvCxnSpPr>
          <p:nvPr/>
        </p:nvCxnSpPr>
        <p:spPr>
          <a:xfrm rot="10800000">
            <a:off x="28878574" y="-3910818"/>
            <a:ext cx="878400" cy="638400"/>
          </a:xfrm>
          <a:prstGeom prst="straightConnector1">
            <a:avLst/>
          </a:prstGeom>
          <a:noFill/>
          <a:ln cap="flat" cmpd="sng" w="31750">
            <a:solidFill>
              <a:srgbClr val="3F3F3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6" name="Google Shape;846;p56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6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거시경제분석</a:t>
            </a:r>
            <a:endParaRPr/>
          </a:p>
        </p:txBody>
      </p:sp>
      <p:sp>
        <p:nvSpPr>
          <p:cNvPr id="848" name="Google Shape;848;p56"/>
          <p:cNvSpPr txBox="1"/>
          <p:nvPr/>
        </p:nvSpPr>
        <p:spPr>
          <a:xfrm>
            <a:off x="671966" y="1069463"/>
            <a:ext cx="68565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NLP</a:t>
            </a:r>
            <a:r>
              <a:rPr b="0" i="0" lang="en-US" sz="36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뉴스지수 모멘텀 스코어</a:t>
            </a:r>
            <a:endParaRPr/>
          </a:p>
        </p:txBody>
      </p:sp>
      <p:pic>
        <p:nvPicPr>
          <p:cNvPr id="849" name="Google Shape;84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39" y="4233402"/>
            <a:ext cx="1717357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문구, 봉투이(가) 표시된 사진&#10;&#10;자동 생성된 설명" id="854" name="Google Shape;854;p57"/>
          <p:cNvPicPr preferRelativeResize="0"/>
          <p:nvPr/>
        </p:nvPicPr>
        <p:blipFill rotWithShape="1">
          <a:blip r:embed="rId3">
            <a:alphaModFix amt="50000"/>
          </a:blip>
          <a:srcRect b="17388" l="0" r="0" t="17174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855" name="Google Shape;855;p57"/>
          <p:cNvSpPr txBox="1"/>
          <p:nvPr/>
        </p:nvSpPr>
        <p:spPr>
          <a:xfrm>
            <a:off x="1328738" y="1128713"/>
            <a:ext cx="781526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/>
          </a:p>
        </p:txBody>
      </p:sp>
      <p:sp>
        <p:nvSpPr>
          <p:cNvPr id="856" name="Google Shape;856;p57"/>
          <p:cNvSpPr/>
          <p:nvPr/>
        </p:nvSpPr>
        <p:spPr>
          <a:xfrm>
            <a:off x="1414461" y="3122853"/>
            <a:ext cx="2618277" cy="1295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57"/>
          <p:cNvSpPr txBox="1"/>
          <p:nvPr/>
        </p:nvSpPr>
        <p:spPr>
          <a:xfrm>
            <a:off x="1328738" y="3375659"/>
            <a:ext cx="44131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마코비츠 손실함수와 모델 튜닝</a:t>
            </a:r>
            <a:endParaRPr/>
          </a:p>
        </p:txBody>
      </p:sp>
      <p:sp>
        <p:nvSpPr>
          <p:cNvPr id="858" name="Google Shape;858;p57"/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7"/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8"/>
          <p:cNvSpPr/>
          <p:nvPr/>
        </p:nvSpPr>
        <p:spPr>
          <a:xfrm>
            <a:off x="671967" y="4601587"/>
            <a:ext cx="2030388" cy="3414653"/>
          </a:xfrm>
          <a:prstGeom prst="frame">
            <a:avLst>
              <a:gd fmla="val 25601" name="adj1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58"/>
          <p:cNvSpPr/>
          <p:nvPr/>
        </p:nvSpPr>
        <p:spPr>
          <a:xfrm>
            <a:off x="2702356" y="2328457"/>
            <a:ext cx="3892593" cy="6610786"/>
          </a:xfrm>
          <a:prstGeom prst="frame">
            <a:avLst>
              <a:gd fmla="val 10273" name="adj1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타이밍보다 분산에 집중하면 중간은 간다" id="866" name="Google Shape;8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67" name="Google Shape;867;p58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58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869" name="Google Shape;869;p58"/>
          <p:cNvSpPr txBox="1"/>
          <p:nvPr/>
        </p:nvSpPr>
        <p:spPr>
          <a:xfrm>
            <a:off x="671966" y="1054223"/>
            <a:ext cx="55611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선행연구 : 마코위츠</a:t>
            </a:r>
            <a:endParaRPr b="0" i="0" sz="4000" u="none" cap="none" strike="noStrike">
              <a:solidFill>
                <a:srgbClr val="0C0C0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870" name="Google Shape;870;p58"/>
          <p:cNvGrpSpPr/>
          <p:nvPr/>
        </p:nvGrpSpPr>
        <p:grpSpPr>
          <a:xfrm>
            <a:off x="7627175" y="762646"/>
            <a:ext cx="5204505" cy="8647289"/>
            <a:chOff x="8973794" y="-683239"/>
            <a:chExt cx="5410602" cy="10836995"/>
          </a:xfrm>
        </p:grpSpPr>
        <p:pic>
          <p:nvPicPr>
            <p:cNvPr descr="텍스트이(가) 표시된 사진&#10;&#10;자동 생성된 설명" id="871" name="Google Shape;871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73794" y="-683239"/>
              <a:ext cx="5410602" cy="380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텍스트이(가) 표시된 사진&#10;&#10;자동 생성된 설명" id="872" name="Google Shape;872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01711" y="3035432"/>
              <a:ext cx="5382684" cy="7118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텍스트, 사람, 서류이(가) 표시된 사진&#10;&#10;자동 생성된 설명" id="873" name="Google Shape;873;p58"/>
          <p:cNvPicPr preferRelativeResize="0"/>
          <p:nvPr/>
        </p:nvPicPr>
        <p:blipFill rotWithShape="1">
          <a:blip r:embed="rId6">
            <a:alphaModFix/>
          </a:blip>
          <a:srcRect b="0" l="3398" r="0" t="0"/>
          <a:stretch/>
        </p:blipFill>
        <p:spPr>
          <a:xfrm>
            <a:off x="12953599" y="2023455"/>
            <a:ext cx="4630504" cy="549740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74" name="Google Shape;874;p58"/>
          <p:cNvSpPr/>
          <p:nvPr/>
        </p:nvSpPr>
        <p:spPr>
          <a:xfrm>
            <a:off x="10394830" y="6202680"/>
            <a:ext cx="1934330" cy="287477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8"/>
          <p:cNvSpPr/>
          <p:nvPr/>
        </p:nvSpPr>
        <p:spPr>
          <a:xfrm>
            <a:off x="8295097" y="6508468"/>
            <a:ext cx="1869983" cy="287477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8"/>
          <p:cNvSpPr/>
          <p:nvPr/>
        </p:nvSpPr>
        <p:spPr>
          <a:xfrm>
            <a:off x="15771692" y="4403371"/>
            <a:ext cx="1678108" cy="260069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8"/>
          <p:cNvSpPr/>
          <p:nvPr/>
        </p:nvSpPr>
        <p:spPr>
          <a:xfrm>
            <a:off x="12953598" y="4850916"/>
            <a:ext cx="1935882" cy="262104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8"/>
          <p:cNvSpPr txBox="1"/>
          <p:nvPr/>
        </p:nvSpPr>
        <p:spPr>
          <a:xfrm>
            <a:off x="3253526" y="7243857"/>
            <a:ext cx="27902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Harry Max Markowitz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( 1927. 08. 24 ~ )</a:t>
            </a:r>
            <a:endParaRPr b="0" i="0" sz="1400" u="none" cap="none" strike="noStrike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9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9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885" name="Google Shape;885;p59"/>
          <p:cNvSpPr txBox="1"/>
          <p:nvPr/>
        </p:nvSpPr>
        <p:spPr>
          <a:xfrm>
            <a:off x="671966" y="1054223"/>
            <a:ext cx="626223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선행연구 : 포트폴리오 이론</a:t>
            </a:r>
            <a:endParaRPr/>
          </a:p>
        </p:txBody>
      </p:sp>
      <p:sp>
        <p:nvSpPr>
          <p:cNvPr id="886" name="Google Shape;886;p59"/>
          <p:cNvSpPr/>
          <p:nvPr/>
        </p:nvSpPr>
        <p:spPr>
          <a:xfrm>
            <a:off x="1676344" y="5532644"/>
            <a:ext cx="4359042" cy="707886"/>
          </a:xfrm>
          <a:prstGeom prst="roundRect">
            <a:avLst>
              <a:gd fmla="val 16667" name="adj"/>
            </a:avLst>
          </a:prstGeom>
          <a:solidFill>
            <a:srgbClr val="2058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마코위츠 모형 목표함수</a:t>
            </a:r>
            <a:endParaRPr/>
          </a:p>
        </p:txBody>
      </p:sp>
      <p:grpSp>
        <p:nvGrpSpPr>
          <p:cNvPr id="887" name="Google Shape;887;p59"/>
          <p:cNvGrpSpPr/>
          <p:nvPr/>
        </p:nvGrpSpPr>
        <p:grpSpPr>
          <a:xfrm>
            <a:off x="3596930" y="7107018"/>
            <a:ext cx="12130348" cy="1574462"/>
            <a:chOff x="10347788" y="2855700"/>
            <a:chExt cx="12130348" cy="1574462"/>
          </a:xfrm>
        </p:grpSpPr>
        <p:grpSp>
          <p:nvGrpSpPr>
            <p:cNvPr id="888" name="Google Shape;888;p59"/>
            <p:cNvGrpSpPr/>
            <p:nvPr/>
          </p:nvGrpSpPr>
          <p:grpSpPr>
            <a:xfrm>
              <a:off x="10347788" y="3087911"/>
              <a:ext cx="12130348" cy="1342251"/>
              <a:chOff x="9469628" y="3099015"/>
              <a:chExt cx="10625649" cy="1342251"/>
            </a:xfrm>
          </p:grpSpPr>
          <p:sp>
            <p:nvSpPr>
              <p:cNvPr id="889" name="Google Shape;889;p59"/>
              <p:cNvSpPr/>
              <p:nvPr/>
            </p:nvSpPr>
            <p:spPr>
              <a:xfrm>
                <a:off x="9750120" y="3117827"/>
                <a:ext cx="5007601" cy="1226145"/>
              </a:xfrm>
              <a:prstGeom prst="roundRect">
                <a:avLst>
                  <a:gd fmla="val 50000" name="adj"/>
                </a:avLst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59"/>
              <p:cNvSpPr txBox="1"/>
              <p:nvPr/>
            </p:nvSpPr>
            <p:spPr>
              <a:xfrm>
                <a:off x="9469628" y="3117827"/>
                <a:ext cx="1410699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US" sz="40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Max    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US" sz="40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 </a:t>
                </a:r>
                <a:r>
                  <a:rPr b="0" i="1" lang="en-US" sz="32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W</a:t>
                </a:r>
                <a:r>
                  <a:rPr b="0" i="1" lang="en-US" sz="40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 </a:t>
                </a:r>
                <a:endParaRPr b="0" i="1" sz="4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891" name="Google Shape;891;p59"/>
              <p:cNvSpPr txBox="1"/>
              <p:nvPr/>
            </p:nvSpPr>
            <p:spPr>
              <a:xfrm>
                <a:off x="11578860" y="3099015"/>
                <a:ext cx="8516417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US" sz="40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[   W · R ㅡ </a:t>
                </a:r>
                <a:r>
                  <a:rPr b="1" i="1" lang="en-US" sz="54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λ </a:t>
                </a:r>
                <a:r>
                  <a:rPr b="0" i="1" lang="en-US" sz="40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· </a:t>
                </a:r>
                <a:r>
                  <a:rPr b="1" i="1" lang="en-US" sz="4000" u="none" cap="none" strike="noStrike">
                    <a:solidFill>
                      <a:schemeClr val="dk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W</a:t>
                </a:r>
                <a:r>
                  <a:rPr b="0" i="1" lang="en-US" sz="40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 · C · W</a:t>
                </a:r>
                <a:r>
                  <a:rPr b="0" baseline="30000" i="1" lang="en-US" sz="40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T</a:t>
                </a:r>
                <a:r>
                  <a:rPr b="1" i="1" lang="en-US" sz="4000" u="none" cap="none" strike="noStrike">
                    <a:solidFill>
                      <a:schemeClr val="dk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]</a:t>
                </a:r>
                <a:endParaRPr b="0" i="1" sz="40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</p:grpSp>
        <p:sp>
          <p:nvSpPr>
            <p:cNvPr id="892" name="Google Shape;892;p59"/>
            <p:cNvSpPr txBox="1"/>
            <p:nvPr/>
          </p:nvSpPr>
          <p:spPr>
            <a:xfrm>
              <a:off x="11700338" y="2855700"/>
              <a:ext cx="1055370" cy="132343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893" name="Google Shape;893;p59"/>
          <p:cNvSpPr/>
          <p:nvPr/>
        </p:nvSpPr>
        <p:spPr>
          <a:xfrm>
            <a:off x="1676344" y="2472097"/>
            <a:ext cx="4359042" cy="707886"/>
          </a:xfrm>
          <a:prstGeom prst="roundRect">
            <a:avLst>
              <a:gd fmla="val 16667" name="adj"/>
            </a:avLst>
          </a:prstGeom>
          <a:solidFill>
            <a:srgbClr val="2058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위험 조정 수익률</a:t>
            </a:r>
            <a:endParaRPr/>
          </a:p>
        </p:txBody>
      </p:sp>
      <p:cxnSp>
        <p:nvCxnSpPr>
          <p:cNvPr id="894" name="Google Shape;894;p59"/>
          <p:cNvCxnSpPr/>
          <p:nvPr/>
        </p:nvCxnSpPr>
        <p:spPr>
          <a:xfrm flipH="1" rot="10800000">
            <a:off x="10500304" y="6583664"/>
            <a:ext cx="1280100" cy="622500"/>
          </a:xfrm>
          <a:prstGeom prst="bentConnector3">
            <a:avLst>
              <a:gd fmla="val 1" name="adj1"/>
            </a:avLst>
          </a:prstGeom>
          <a:noFill/>
          <a:ln cap="flat" cmpd="sng" w="38100">
            <a:solidFill>
              <a:srgbClr val="595959">
                <a:alpha val="58823"/>
              </a:srgbClr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895" name="Google Shape;895;p59"/>
          <p:cNvCxnSpPr/>
          <p:nvPr/>
        </p:nvCxnSpPr>
        <p:spPr>
          <a:xfrm>
            <a:off x="9001410" y="8500706"/>
            <a:ext cx="1264800" cy="781800"/>
          </a:xfrm>
          <a:prstGeom prst="bentConnector3">
            <a:avLst>
              <a:gd fmla="val 602" name="adj1"/>
            </a:avLst>
          </a:prstGeom>
          <a:noFill/>
          <a:ln cap="flat" cmpd="sng" w="38100">
            <a:solidFill>
              <a:srgbClr val="595959">
                <a:alpha val="58823"/>
              </a:srgbClr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896" name="Google Shape;896;p59"/>
          <p:cNvSpPr txBox="1"/>
          <p:nvPr/>
        </p:nvSpPr>
        <p:spPr>
          <a:xfrm>
            <a:off x="11941380" y="6395712"/>
            <a:ext cx="15544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공분산</a:t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10386900" y="9020907"/>
            <a:ext cx="42282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위험회피계수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(lambda)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9"/>
          <p:cNvSpPr/>
          <p:nvPr/>
        </p:nvSpPr>
        <p:spPr>
          <a:xfrm>
            <a:off x="6690304" y="7228938"/>
            <a:ext cx="1671720" cy="1226145"/>
          </a:xfrm>
          <a:prstGeom prst="rect">
            <a:avLst/>
          </a:prstGeom>
          <a:noFill/>
          <a:ln cap="flat" cmpd="sng" w="38100">
            <a:solidFill>
              <a:srgbClr val="595959">
                <a:alpha val="58823"/>
              </a:srgb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9"/>
          <p:cNvSpPr txBox="1"/>
          <p:nvPr/>
        </p:nvSpPr>
        <p:spPr>
          <a:xfrm>
            <a:off x="6555336" y="6475920"/>
            <a:ext cx="20551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기대수익률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9"/>
          <p:cNvSpPr txBox="1"/>
          <p:nvPr/>
        </p:nvSpPr>
        <p:spPr>
          <a:xfrm>
            <a:off x="3433181" y="3648785"/>
            <a:ext cx="4928843" cy="10671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712" l="-370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01" name="Google Shape;901;p59"/>
          <p:cNvSpPr txBox="1"/>
          <p:nvPr/>
        </p:nvSpPr>
        <p:spPr>
          <a:xfrm>
            <a:off x="11929532" y="3433670"/>
            <a:ext cx="6072246" cy="17081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213" l="-140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902" name="Google Shape;902;p59"/>
          <p:cNvCxnSpPr/>
          <p:nvPr/>
        </p:nvCxnSpPr>
        <p:spPr>
          <a:xfrm>
            <a:off x="5115627" y="3969528"/>
            <a:ext cx="446696" cy="0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3" name="Google Shape;903;p59"/>
          <p:cNvCxnSpPr/>
          <p:nvPr/>
        </p:nvCxnSpPr>
        <p:spPr>
          <a:xfrm>
            <a:off x="12495272" y="3580697"/>
            <a:ext cx="367288" cy="0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4" name="Google Shape;904;p59"/>
          <p:cNvSpPr/>
          <p:nvPr/>
        </p:nvSpPr>
        <p:spPr>
          <a:xfrm>
            <a:off x="9753824" y="7213601"/>
            <a:ext cx="1671720" cy="1226145"/>
          </a:xfrm>
          <a:prstGeom prst="rect">
            <a:avLst/>
          </a:prstGeom>
          <a:noFill/>
          <a:ln cap="flat" cmpd="sng" w="38100">
            <a:solidFill>
              <a:srgbClr val="595959">
                <a:alpha val="58823"/>
              </a:srgb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/>
          <p:nvPr/>
        </p:nvSpPr>
        <p:spPr>
          <a:xfrm>
            <a:off x="371475" y="367501"/>
            <a:ext cx="17545050" cy="9320388"/>
          </a:xfrm>
          <a:prstGeom prst="rect">
            <a:avLst/>
          </a:prstGeom>
          <a:solidFill>
            <a:schemeClr val="lt1">
              <a:alpha val="9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스크린샷, 실내이(가) 표시된 사진&#10;&#10;자동 생성된 설명" id="175" name="Google Shape;175;p39"/>
          <p:cNvPicPr preferRelativeResize="0"/>
          <p:nvPr/>
        </p:nvPicPr>
        <p:blipFill rotWithShape="1">
          <a:blip r:embed="rId3">
            <a:alphaModFix/>
          </a:blip>
          <a:srcRect b="0" l="31902" r="0" t="0"/>
          <a:stretch/>
        </p:blipFill>
        <p:spPr>
          <a:xfrm>
            <a:off x="4716988" y="4001492"/>
            <a:ext cx="12678798" cy="552088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76" name="Google Shape;176;p39"/>
          <p:cNvSpPr/>
          <p:nvPr/>
        </p:nvSpPr>
        <p:spPr>
          <a:xfrm>
            <a:off x="5715194" y="4316812"/>
            <a:ext cx="11751004" cy="2582711"/>
          </a:xfrm>
          <a:prstGeom prst="frame">
            <a:avLst>
              <a:gd fmla="val 2178" name="adj1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9"/>
          <p:cNvSpPr/>
          <p:nvPr/>
        </p:nvSpPr>
        <p:spPr>
          <a:xfrm>
            <a:off x="5716987" y="6895877"/>
            <a:ext cx="11764450" cy="2673999"/>
          </a:xfrm>
          <a:prstGeom prst="frame">
            <a:avLst>
              <a:gd fmla="val 2178" name="adj1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39"/>
          <p:cNvGrpSpPr/>
          <p:nvPr/>
        </p:nvGrpSpPr>
        <p:grpSpPr>
          <a:xfrm>
            <a:off x="821802" y="6213522"/>
            <a:ext cx="1770553" cy="1557754"/>
            <a:chOff x="789466" y="1890454"/>
            <a:chExt cx="1770553" cy="1557754"/>
          </a:xfrm>
        </p:grpSpPr>
        <p:pic>
          <p:nvPicPr>
            <p:cNvPr id="179" name="Google Shape;17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9436" y="1890454"/>
              <a:ext cx="1219200" cy="12192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80" name="Google Shape;180;p39"/>
            <p:cNvSpPr txBox="1"/>
            <p:nvPr/>
          </p:nvSpPr>
          <p:spPr>
            <a:xfrm>
              <a:off x="789466" y="3109654"/>
              <a:ext cx="177055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Gantter Chart</a:t>
              </a:r>
              <a:endParaRPr b="0" i="0" sz="16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181" name="Google Shape;181;p39"/>
          <p:cNvSpPr txBox="1"/>
          <p:nvPr/>
        </p:nvSpPr>
        <p:spPr>
          <a:xfrm>
            <a:off x="2646947" y="5470756"/>
            <a:ext cx="13043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투자전략 팀 </a:t>
            </a:r>
            <a:endParaRPr b="0" i="0" sz="18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9"/>
          <p:cNvSpPr/>
          <p:nvPr/>
        </p:nvSpPr>
        <p:spPr>
          <a:xfrm>
            <a:off x="3964775" y="5662882"/>
            <a:ext cx="276822" cy="14953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9"/>
          <p:cNvSpPr txBox="1"/>
          <p:nvPr/>
        </p:nvSpPr>
        <p:spPr>
          <a:xfrm>
            <a:off x="2646947" y="8297903"/>
            <a:ext cx="13043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주식분석 팀 </a:t>
            </a:r>
            <a:endParaRPr b="0" i="0" sz="1800" u="none" cap="none" strike="noStrike">
              <a:solidFill>
                <a:srgbClr val="0F24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9"/>
          <p:cNvSpPr/>
          <p:nvPr/>
        </p:nvSpPr>
        <p:spPr>
          <a:xfrm flipH="1" rot="10800000">
            <a:off x="3951327" y="8471119"/>
            <a:ext cx="276823" cy="1499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580835" y="1275707"/>
            <a:ext cx="25321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Date : 4.22 ~ 5.25</a:t>
            </a:r>
            <a:endParaRPr b="0" i="0" sz="2000" u="none" cap="none" strike="noStrike">
              <a:solidFill>
                <a:srgbClr val="59595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6" name="Google Shape;186;p39"/>
          <p:cNvSpPr txBox="1"/>
          <p:nvPr/>
        </p:nvSpPr>
        <p:spPr>
          <a:xfrm>
            <a:off x="551252" y="666261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39"/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88" name="Google Shape;188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9"/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39"/>
          <p:cNvGrpSpPr/>
          <p:nvPr/>
        </p:nvGrpSpPr>
        <p:grpSpPr>
          <a:xfrm>
            <a:off x="2735534" y="2633805"/>
            <a:ext cx="14730663" cy="60945"/>
            <a:chOff x="2731201" y="3377233"/>
            <a:chExt cx="14814210" cy="114690"/>
          </a:xfrm>
        </p:grpSpPr>
        <p:sp>
          <p:nvSpPr>
            <p:cNvPr id="192" name="Google Shape;192;p39"/>
            <p:cNvSpPr/>
            <p:nvPr/>
          </p:nvSpPr>
          <p:spPr>
            <a:xfrm>
              <a:off x="2801611" y="3377426"/>
              <a:ext cx="14743800" cy="114497"/>
            </a:xfrm>
            <a:prstGeom prst="flowChartProcess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2731201" y="3377233"/>
              <a:ext cx="114497" cy="114497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39"/>
          <p:cNvSpPr/>
          <p:nvPr/>
        </p:nvSpPr>
        <p:spPr>
          <a:xfrm>
            <a:off x="4257331" y="1990945"/>
            <a:ext cx="86914" cy="5432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9"/>
          <p:cNvSpPr/>
          <p:nvPr/>
        </p:nvSpPr>
        <p:spPr>
          <a:xfrm>
            <a:off x="4257330" y="1810339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9"/>
          <p:cNvSpPr/>
          <p:nvPr/>
        </p:nvSpPr>
        <p:spPr>
          <a:xfrm>
            <a:off x="4257330" y="1622684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9"/>
          <p:cNvSpPr/>
          <p:nvPr/>
        </p:nvSpPr>
        <p:spPr>
          <a:xfrm>
            <a:off x="4257330" y="1434451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9"/>
          <p:cNvSpPr/>
          <p:nvPr/>
        </p:nvSpPr>
        <p:spPr>
          <a:xfrm rot="8100000">
            <a:off x="17240996" y="2552728"/>
            <a:ext cx="241201" cy="238329"/>
          </a:xfrm>
          <a:prstGeom prst="halfFrame">
            <a:avLst>
              <a:gd fmla="val 20321" name="adj1"/>
              <a:gd fmla="val 20321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9"/>
          <p:cNvSpPr/>
          <p:nvPr/>
        </p:nvSpPr>
        <p:spPr>
          <a:xfrm>
            <a:off x="4197582" y="2573088"/>
            <a:ext cx="191298" cy="191298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4388880" y="1314200"/>
            <a:ext cx="15278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1주차</a:t>
            </a:r>
            <a:endParaRPr/>
          </a:p>
        </p:txBody>
      </p:sp>
      <p:sp>
        <p:nvSpPr>
          <p:cNvPr id="201" name="Google Shape;201;p39"/>
          <p:cNvSpPr/>
          <p:nvPr/>
        </p:nvSpPr>
        <p:spPr>
          <a:xfrm>
            <a:off x="7329599" y="3258293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/>
          <p:nvPr/>
        </p:nvSpPr>
        <p:spPr>
          <a:xfrm>
            <a:off x="7329599" y="3070638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9"/>
          <p:cNvSpPr/>
          <p:nvPr/>
        </p:nvSpPr>
        <p:spPr>
          <a:xfrm>
            <a:off x="7329599" y="2882405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9"/>
          <p:cNvSpPr/>
          <p:nvPr/>
        </p:nvSpPr>
        <p:spPr>
          <a:xfrm>
            <a:off x="7276001" y="2595492"/>
            <a:ext cx="191298" cy="191298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9"/>
          <p:cNvSpPr txBox="1"/>
          <p:nvPr/>
        </p:nvSpPr>
        <p:spPr>
          <a:xfrm>
            <a:off x="7487319" y="2818598"/>
            <a:ext cx="15278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2주차</a:t>
            </a:r>
            <a:endParaRPr/>
          </a:p>
        </p:txBody>
      </p:sp>
      <p:sp>
        <p:nvSpPr>
          <p:cNvPr id="206" name="Google Shape;206;p39"/>
          <p:cNvSpPr/>
          <p:nvPr/>
        </p:nvSpPr>
        <p:spPr>
          <a:xfrm>
            <a:off x="10964337" y="1968249"/>
            <a:ext cx="86914" cy="5432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9"/>
          <p:cNvSpPr/>
          <p:nvPr/>
        </p:nvSpPr>
        <p:spPr>
          <a:xfrm>
            <a:off x="10964336" y="1787643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9"/>
          <p:cNvSpPr/>
          <p:nvPr/>
        </p:nvSpPr>
        <p:spPr>
          <a:xfrm>
            <a:off x="10964336" y="1599988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9"/>
          <p:cNvSpPr/>
          <p:nvPr/>
        </p:nvSpPr>
        <p:spPr>
          <a:xfrm>
            <a:off x="10964336" y="1411755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9"/>
          <p:cNvSpPr/>
          <p:nvPr/>
        </p:nvSpPr>
        <p:spPr>
          <a:xfrm>
            <a:off x="10904588" y="2550392"/>
            <a:ext cx="191298" cy="191298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9"/>
          <p:cNvSpPr txBox="1"/>
          <p:nvPr/>
        </p:nvSpPr>
        <p:spPr>
          <a:xfrm>
            <a:off x="11095886" y="1291504"/>
            <a:ext cx="15278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3주차</a:t>
            </a:r>
            <a:endParaRPr/>
          </a:p>
        </p:txBody>
      </p:sp>
      <p:sp>
        <p:nvSpPr>
          <p:cNvPr id="212" name="Google Shape;212;p39"/>
          <p:cNvSpPr/>
          <p:nvPr/>
        </p:nvSpPr>
        <p:spPr>
          <a:xfrm>
            <a:off x="14316721" y="3249029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9"/>
          <p:cNvSpPr/>
          <p:nvPr/>
        </p:nvSpPr>
        <p:spPr>
          <a:xfrm>
            <a:off x="14316721" y="3061374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/>
          <p:nvPr/>
        </p:nvSpPr>
        <p:spPr>
          <a:xfrm>
            <a:off x="14316721" y="2873141"/>
            <a:ext cx="86914" cy="9180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9"/>
          <p:cNvSpPr/>
          <p:nvPr/>
        </p:nvSpPr>
        <p:spPr>
          <a:xfrm>
            <a:off x="14263123" y="2586228"/>
            <a:ext cx="191298" cy="191298"/>
          </a:xfrm>
          <a:prstGeom prst="flowChartConnector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9"/>
          <p:cNvSpPr txBox="1"/>
          <p:nvPr/>
        </p:nvSpPr>
        <p:spPr>
          <a:xfrm>
            <a:off x="14474538" y="2809334"/>
            <a:ext cx="15278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rPr>
              <a:t>4주차</a:t>
            </a:r>
            <a:endParaRPr/>
          </a:p>
        </p:txBody>
      </p:sp>
      <p:sp>
        <p:nvSpPr>
          <p:cNvPr id="217" name="Google Shape;217;p39"/>
          <p:cNvSpPr txBox="1"/>
          <p:nvPr/>
        </p:nvSpPr>
        <p:spPr>
          <a:xfrm>
            <a:off x="5279069" y="1250346"/>
            <a:ext cx="218266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b="1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거시경제 분석</a:t>
            </a:r>
            <a:endParaRPr b="1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재무비율 기준선정</a:t>
            </a:r>
            <a:endParaRPr/>
          </a:p>
        </p:txBody>
      </p:sp>
      <p:sp>
        <p:nvSpPr>
          <p:cNvPr id="218" name="Google Shape;218;p39"/>
          <p:cNvSpPr txBox="1"/>
          <p:nvPr/>
        </p:nvSpPr>
        <p:spPr>
          <a:xfrm>
            <a:off x="8421870" y="2786276"/>
            <a:ext cx="218266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모델링 + 튜닝</a:t>
            </a:r>
            <a:endParaRPr b="1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데이터 추가 수집</a:t>
            </a:r>
            <a:endParaRPr b="1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지표 추가 선별</a:t>
            </a:r>
            <a:endParaRPr/>
          </a:p>
        </p:txBody>
      </p:sp>
      <p:sp>
        <p:nvSpPr>
          <p:cNvPr id="219" name="Google Shape;219;p39"/>
          <p:cNvSpPr txBox="1"/>
          <p:nvPr/>
        </p:nvSpPr>
        <p:spPr>
          <a:xfrm>
            <a:off x="12056858" y="1250346"/>
            <a:ext cx="218266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백테스팅 확인</a:t>
            </a:r>
            <a:endParaRPr b="1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가중치 저장</a:t>
            </a:r>
            <a:endParaRPr b="1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투자성향 분석</a:t>
            </a:r>
            <a:endParaRPr/>
          </a:p>
        </p:txBody>
      </p:sp>
      <p:sp>
        <p:nvSpPr>
          <p:cNvPr id="220" name="Google Shape;220;p39"/>
          <p:cNvSpPr txBox="1"/>
          <p:nvPr/>
        </p:nvSpPr>
        <p:spPr>
          <a:xfrm>
            <a:off x="15372081" y="2786276"/>
            <a:ext cx="218266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웹 구현</a:t>
            </a:r>
            <a:endParaRPr b="1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시연 준비 등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0"/>
          <p:cNvSpPr/>
          <p:nvPr/>
        </p:nvSpPr>
        <p:spPr>
          <a:xfrm>
            <a:off x="6727993" y="914135"/>
            <a:ext cx="3435856" cy="609254"/>
          </a:xfrm>
          <a:prstGeom prst="roundRect">
            <a:avLst>
              <a:gd fmla="val 29174" name="adj"/>
            </a:avLst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20"/>
          <p:cNvSpPr/>
          <p:nvPr/>
        </p:nvSpPr>
        <p:spPr>
          <a:xfrm>
            <a:off x="5516481" y="8155723"/>
            <a:ext cx="2211777" cy="1238252"/>
          </a:xfrm>
          <a:prstGeom prst="rect">
            <a:avLst/>
          </a:prstGeom>
          <a:solidFill>
            <a:srgbClr val="FBFBFB"/>
          </a:solidFill>
          <a:ln cap="flat" cmpd="sng" w="158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20"/>
          <p:cNvSpPr txBox="1"/>
          <p:nvPr/>
        </p:nvSpPr>
        <p:spPr>
          <a:xfrm>
            <a:off x="6897030" y="1049328"/>
            <a:ext cx="31892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자산별 최적 투자 비율  (</a:t>
            </a:r>
            <a:r>
              <a:rPr b="0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20"/>
          <p:cNvSpPr/>
          <p:nvPr/>
        </p:nvSpPr>
        <p:spPr>
          <a:xfrm>
            <a:off x="11998312" y="8519851"/>
            <a:ext cx="3284436" cy="938353"/>
          </a:xfrm>
          <a:prstGeom prst="rect">
            <a:avLst/>
          </a:prstGeom>
          <a:solidFill>
            <a:srgbClr val="FBFBFB"/>
          </a:solidFill>
          <a:ln cap="flat" cmpd="sng" w="158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20"/>
          <p:cNvSpPr txBox="1"/>
          <p:nvPr/>
        </p:nvSpPr>
        <p:spPr>
          <a:xfrm>
            <a:off x="12355843" y="2702809"/>
            <a:ext cx="226130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Markowitz’</a:t>
            </a:r>
            <a:endParaRPr b="0" i="0" sz="24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Loss function (L)</a:t>
            </a:r>
            <a:endParaRPr b="0" i="0" sz="1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914" name="Google Shape;914;p20"/>
          <p:cNvGrpSpPr/>
          <p:nvPr/>
        </p:nvGrpSpPr>
        <p:grpSpPr>
          <a:xfrm>
            <a:off x="10472226" y="3474168"/>
            <a:ext cx="6529461" cy="1226145"/>
            <a:chOff x="10668002" y="3106723"/>
            <a:chExt cx="6529461" cy="1226145"/>
          </a:xfrm>
        </p:grpSpPr>
        <p:grpSp>
          <p:nvGrpSpPr>
            <p:cNvPr id="915" name="Google Shape;915;p20"/>
            <p:cNvGrpSpPr/>
            <p:nvPr/>
          </p:nvGrpSpPr>
          <p:grpSpPr>
            <a:xfrm>
              <a:off x="10668002" y="3106723"/>
              <a:ext cx="6529461" cy="1226145"/>
              <a:chOff x="9750120" y="3117827"/>
              <a:chExt cx="5719519" cy="1226145"/>
            </a:xfrm>
          </p:grpSpPr>
          <p:sp>
            <p:nvSpPr>
              <p:cNvPr id="916" name="Google Shape;916;p20"/>
              <p:cNvSpPr/>
              <p:nvPr/>
            </p:nvSpPr>
            <p:spPr>
              <a:xfrm>
                <a:off x="9750120" y="3117827"/>
                <a:ext cx="5007601" cy="1226145"/>
              </a:xfrm>
              <a:prstGeom prst="roundRect">
                <a:avLst>
                  <a:gd fmla="val 50000" name="adj"/>
                </a:avLst>
              </a:prstGeom>
              <a:solidFill>
                <a:srgbClr val="92B4E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0"/>
              <p:cNvSpPr txBox="1"/>
              <p:nvPr/>
            </p:nvSpPr>
            <p:spPr>
              <a:xfrm>
                <a:off x="10423110" y="3450549"/>
                <a:ext cx="6900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US" sz="18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Max    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US" sz="18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 </a:t>
                </a:r>
                <a:r>
                  <a:rPr b="0" i="1" lang="en-US" sz="14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W</a:t>
                </a:r>
                <a:r>
                  <a:rPr b="0" i="1" lang="en-US" sz="18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 </a:t>
                </a:r>
                <a:endParaRPr b="0" i="1" sz="18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918" name="Google Shape;918;p20"/>
              <p:cNvSpPr txBox="1"/>
              <p:nvPr/>
            </p:nvSpPr>
            <p:spPr>
              <a:xfrm>
                <a:off x="11357839" y="3557229"/>
                <a:ext cx="4111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US" sz="18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[   W · R ㅡ</a:t>
                </a:r>
                <a:r>
                  <a:rPr b="0" i="1" lang="en-US" sz="12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 </a:t>
                </a:r>
                <a:r>
                  <a:rPr b="1" i="1" lang="en-US" sz="18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λ </a:t>
                </a:r>
                <a:r>
                  <a:rPr b="0" i="1" lang="en-US" sz="18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· </a:t>
                </a:r>
                <a:r>
                  <a:rPr b="1" i="1" lang="en-US" sz="1800" u="none" cap="none" strike="noStrike">
                    <a:solidFill>
                      <a:schemeClr val="dk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W</a:t>
                </a:r>
                <a:r>
                  <a:rPr b="0" i="1" lang="en-US" sz="18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 · C · W</a:t>
                </a:r>
                <a:r>
                  <a:rPr b="0" baseline="30000" i="1" lang="en-US" sz="1800" u="none" cap="none" strike="noStrike">
                    <a:solidFill>
                      <a:srgbClr val="000000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T</a:t>
                </a:r>
                <a:r>
                  <a:rPr b="1" i="1" lang="en-US" sz="1800" u="none" cap="none" strike="noStrike">
                    <a:solidFill>
                      <a:schemeClr val="dk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]</a:t>
                </a:r>
                <a:endParaRPr b="0" i="1" sz="1800" u="none" cap="none" strike="noStrike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</p:grpSp>
        <p:sp>
          <p:nvSpPr>
            <p:cNvPr id="919" name="Google Shape;919;p20"/>
            <p:cNvSpPr txBox="1"/>
            <p:nvPr/>
          </p:nvSpPr>
          <p:spPr>
            <a:xfrm>
              <a:off x="11808087" y="3365853"/>
              <a:ext cx="1055400" cy="70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cxnSp>
        <p:nvCxnSpPr>
          <p:cNvPr id="920" name="Google Shape;920;p20"/>
          <p:cNvCxnSpPr/>
          <p:nvPr/>
        </p:nvCxnSpPr>
        <p:spPr>
          <a:xfrm flipH="1" rot="10800000">
            <a:off x="12432839" y="4282902"/>
            <a:ext cx="277321" cy="1498107"/>
          </a:xfrm>
          <a:prstGeom prst="straightConnector1">
            <a:avLst/>
          </a:prstGeom>
          <a:noFill/>
          <a:ln cap="flat" cmpd="sng" w="25400">
            <a:solidFill>
              <a:srgbClr val="31859B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921" name="Google Shape;921;p20"/>
          <p:cNvCxnSpPr/>
          <p:nvPr/>
        </p:nvCxnSpPr>
        <p:spPr>
          <a:xfrm rot="10800000">
            <a:off x="14094894" y="4302113"/>
            <a:ext cx="281742" cy="1495412"/>
          </a:xfrm>
          <a:prstGeom prst="straightConnector1">
            <a:avLst/>
          </a:prstGeom>
          <a:noFill/>
          <a:ln cap="flat" cmpd="sng" w="25400">
            <a:solidFill>
              <a:srgbClr val="31859B"/>
            </a:solidFill>
            <a:prstDash val="lgDash"/>
            <a:round/>
            <a:headEnd len="sm" w="sm" type="none"/>
            <a:tailEnd len="med" w="med" type="triangle"/>
          </a:ln>
        </p:spPr>
      </p:cxnSp>
      <p:sp>
        <p:nvSpPr>
          <p:cNvPr id="922" name="Google Shape;922;p20"/>
          <p:cNvSpPr/>
          <p:nvPr/>
        </p:nvSpPr>
        <p:spPr>
          <a:xfrm>
            <a:off x="11744079" y="5940820"/>
            <a:ext cx="1377520" cy="487680"/>
          </a:xfrm>
          <a:prstGeom prst="rect">
            <a:avLst/>
          </a:prstGeom>
          <a:solidFill>
            <a:srgbClr val="76923C"/>
          </a:solidFill>
          <a:ln cap="flat" cmpd="sng" w="158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</a:t>
            </a:r>
            <a:endParaRPr b="0" i="0" sz="14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3" name="Google Shape;923;p20"/>
          <p:cNvSpPr/>
          <p:nvPr/>
        </p:nvSpPr>
        <p:spPr>
          <a:xfrm>
            <a:off x="13724731" y="5940820"/>
            <a:ext cx="1377520" cy="1226144"/>
          </a:xfrm>
          <a:prstGeom prst="rect">
            <a:avLst/>
          </a:prstGeom>
          <a:solidFill>
            <a:srgbClr val="FFE994"/>
          </a:solidFill>
          <a:ln cap="flat" cmpd="sng" w="158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</a:t>
            </a:r>
            <a:endParaRPr b="0" i="0" sz="14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24" name="Google Shape;924;p20"/>
          <p:cNvCxnSpPr/>
          <p:nvPr/>
        </p:nvCxnSpPr>
        <p:spPr>
          <a:xfrm rot="10800000">
            <a:off x="12467616" y="6553892"/>
            <a:ext cx="564928" cy="1711237"/>
          </a:xfrm>
          <a:prstGeom prst="straightConnector1">
            <a:avLst/>
          </a:prstGeom>
          <a:noFill/>
          <a:ln cap="flat" cmpd="sng" w="25400">
            <a:solidFill>
              <a:srgbClr val="31859B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925" name="Google Shape;925;p20"/>
          <p:cNvCxnSpPr/>
          <p:nvPr/>
        </p:nvCxnSpPr>
        <p:spPr>
          <a:xfrm flipH="1" rot="10800000">
            <a:off x="14141161" y="7326775"/>
            <a:ext cx="272330" cy="938353"/>
          </a:xfrm>
          <a:prstGeom prst="straightConnector1">
            <a:avLst/>
          </a:prstGeom>
          <a:noFill/>
          <a:ln cap="flat" cmpd="sng" w="25400">
            <a:solidFill>
              <a:srgbClr val="31859B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926" name="Google Shape;926;p20"/>
          <p:cNvSpPr txBox="1"/>
          <p:nvPr/>
        </p:nvSpPr>
        <p:spPr>
          <a:xfrm>
            <a:off x="10635712" y="5940820"/>
            <a:ext cx="10181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Average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retruns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7" name="Google Shape;927;p20"/>
          <p:cNvSpPr txBox="1"/>
          <p:nvPr/>
        </p:nvSpPr>
        <p:spPr>
          <a:xfrm>
            <a:off x="15313228" y="6236866"/>
            <a:ext cx="1618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Covariance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matrix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8" name="Google Shape;928;p20"/>
          <p:cNvSpPr/>
          <p:nvPr/>
        </p:nvSpPr>
        <p:spPr>
          <a:xfrm>
            <a:off x="11774211" y="8314320"/>
            <a:ext cx="3328040" cy="938353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xf_train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9" name="Google Shape;929;p20"/>
          <p:cNvCxnSpPr/>
          <p:nvPr/>
        </p:nvCxnSpPr>
        <p:spPr>
          <a:xfrm rot="10800000">
            <a:off x="12302359" y="9684834"/>
            <a:ext cx="2799892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930" name="Google Shape;930;p20"/>
          <p:cNvCxnSpPr/>
          <p:nvPr/>
        </p:nvCxnSpPr>
        <p:spPr>
          <a:xfrm rot="10800000">
            <a:off x="15500952" y="8572521"/>
            <a:ext cx="0" cy="885683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931" name="Google Shape;931;p20"/>
          <p:cNvSpPr txBox="1"/>
          <p:nvPr/>
        </p:nvSpPr>
        <p:spPr>
          <a:xfrm>
            <a:off x="15500952" y="8819750"/>
            <a:ext cx="9107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날짜</a:t>
            </a:r>
            <a:endParaRPr/>
          </a:p>
        </p:txBody>
      </p:sp>
      <p:sp>
        <p:nvSpPr>
          <p:cNvPr id="932" name="Google Shape;932;p20"/>
          <p:cNvSpPr txBox="1"/>
          <p:nvPr/>
        </p:nvSpPr>
        <p:spPr>
          <a:xfrm>
            <a:off x="14217961" y="9777973"/>
            <a:ext cx="7659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종목</a:t>
            </a:r>
            <a:endParaRPr/>
          </a:p>
        </p:txBody>
      </p:sp>
      <p:sp>
        <p:nvSpPr>
          <p:cNvPr id="933" name="Google Shape;933;p20"/>
          <p:cNvSpPr txBox="1"/>
          <p:nvPr/>
        </p:nvSpPr>
        <p:spPr>
          <a:xfrm>
            <a:off x="9826043" y="4729189"/>
            <a:ext cx="1418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Gradient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ascent</a:t>
            </a:r>
            <a:endParaRPr b="0" i="0" sz="2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4" name="Google Shape;934;p20"/>
          <p:cNvSpPr/>
          <p:nvPr/>
        </p:nvSpPr>
        <p:spPr>
          <a:xfrm>
            <a:off x="4072435" y="3645234"/>
            <a:ext cx="5361625" cy="3059906"/>
          </a:xfrm>
          <a:prstGeom prst="rect">
            <a:avLst/>
          </a:prstGeom>
          <a:solidFill>
            <a:srgbClr val="FFFF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20"/>
          <p:cNvSpPr txBox="1"/>
          <p:nvPr/>
        </p:nvSpPr>
        <p:spPr>
          <a:xfrm>
            <a:off x="4117360" y="3708750"/>
            <a:ext cx="22613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LSTM</a:t>
            </a:r>
            <a:endParaRPr b="0" i="0" sz="2800" u="none" cap="none" strike="noStrike">
              <a:solidFill>
                <a:srgbClr val="FF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6" name="Google Shape;936;p20"/>
          <p:cNvSpPr txBox="1"/>
          <p:nvPr/>
        </p:nvSpPr>
        <p:spPr>
          <a:xfrm>
            <a:off x="5682333" y="3904362"/>
            <a:ext cx="19214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Latent vector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7" name="Google Shape;937;p20"/>
          <p:cNvSpPr/>
          <p:nvPr/>
        </p:nvSpPr>
        <p:spPr>
          <a:xfrm>
            <a:off x="7619532" y="3857065"/>
            <a:ext cx="1594008" cy="404418"/>
          </a:xfrm>
          <a:prstGeom prst="rect">
            <a:avLst/>
          </a:prstGeom>
          <a:solidFill>
            <a:srgbClr val="E36C09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20"/>
          <p:cNvSpPr/>
          <p:nvPr/>
        </p:nvSpPr>
        <p:spPr>
          <a:xfrm>
            <a:off x="8059312" y="5175187"/>
            <a:ext cx="748805" cy="1064493"/>
          </a:xfrm>
          <a:prstGeom prst="rect">
            <a:avLst/>
          </a:prstGeom>
          <a:solidFill>
            <a:srgbClr val="A8DF65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0"/>
          <p:cNvSpPr/>
          <p:nvPr/>
        </p:nvSpPr>
        <p:spPr>
          <a:xfrm>
            <a:off x="5834759" y="5175186"/>
            <a:ext cx="748805" cy="1064493"/>
          </a:xfrm>
          <a:prstGeom prst="rect">
            <a:avLst/>
          </a:prstGeom>
          <a:solidFill>
            <a:srgbClr val="A8DF65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20"/>
          <p:cNvSpPr/>
          <p:nvPr/>
        </p:nvSpPr>
        <p:spPr>
          <a:xfrm>
            <a:off x="4616968" y="5175185"/>
            <a:ext cx="748805" cy="1064493"/>
          </a:xfrm>
          <a:prstGeom prst="rect">
            <a:avLst/>
          </a:prstGeom>
          <a:solidFill>
            <a:srgbClr val="A8DF65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1" name="Google Shape;941;p20"/>
          <p:cNvCxnSpPr/>
          <p:nvPr/>
        </p:nvCxnSpPr>
        <p:spPr>
          <a:xfrm>
            <a:off x="5365773" y="5689962"/>
            <a:ext cx="359780" cy="0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2" name="Google Shape;942;p20"/>
          <p:cNvCxnSpPr/>
          <p:nvPr/>
        </p:nvCxnSpPr>
        <p:spPr>
          <a:xfrm>
            <a:off x="6583564" y="5689962"/>
            <a:ext cx="359780" cy="0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3" name="Google Shape;943;p20"/>
          <p:cNvCxnSpPr/>
          <p:nvPr/>
        </p:nvCxnSpPr>
        <p:spPr>
          <a:xfrm>
            <a:off x="7699532" y="5689962"/>
            <a:ext cx="359780" cy="0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4" name="Google Shape;944;p20"/>
          <p:cNvSpPr txBox="1"/>
          <p:nvPr/>
        </p:nvSpPr>
        <p:spPr>
          <a:xfrm>
            <a:off x="7065628" y="5428352"/>
            <a:ext cx="6761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···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5" name="Google Shape;945;p20"/>
          <p:cNvCxnSpPr>
            <a:endCxn id="937" idx="2"/>
          </p:cNvCxnSpPr>
          <p:nvPr/>
        </p:nvCxnSpPr>
        <p:spPr>
          <a:xfrm rot="10800000">
            <a:off x="8416536" y="4261483"/>
            <a:ext cx="0" cy="913800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6" name="Google Shape;946;p20"/>
          <p:cNvSpPr txBox="1"/>
          <p:nvPr/>
        </p:nvSpPr>
        <p:spPr>
          <a:xfrm>
            <a:off x="4714164" y="5886552"/>
            <a:ext cx="5338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=0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7" name="Google Shape;947;p20"/>
          <p:cNvSpPr txBox="1"/>
          <p:nvPr/>
        </p:nvSpPr>
        <p:spPr>
          <a:xfrm>
            <a:off x="5984850" y="5886552"/>
            <a:ext cx="5338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=1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8" name="Google Shape;948;p20"/>
          <p:cNvSpPr txBox="1"/>
          <p:nvPr/>
        </p:nvSpPr>
        <p:spPr>
          <a:xfrm>
            <a:off x="8115177" y="5888486"/>
            <a:ext cx="6878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=59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9" name="Google Shape;949;p20"/>
          <p:cNvSpPr txBox="1"/>
          <p:nvPr/>
        </p:nvSpPr>
        <p:spPr>
          <a:xfrm>
            <a:off x="8031150" y="4543199"/>
            <a:ext cx="3564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0" name="Google Shape;950;p20"/>
          <p:cNvSpPr/>
          <p:nvPr/>
        </p:nvSpPr>
        <p:spPr>
          <a:xfrm>
            <a:off x="5407755" y="8037770"/>
            <a:ext cx="2211777" cy="23773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20"/>
          <p:cNvSpPr/>
          <p:nvPr/>
        </p:nvSpPr>
        <p:spPr>
          <a:xfrm>
            <a:off x="5407755" y="8262429"/>
            <a:ext cx="2211777" cy="23773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20"/>
          <p:cNvSpPr/>
          <p:nvPr/>
        </p:nvSpPr>
        <p:spPr>
          <a:xfrm>
            <a:off x="5407755" y="8490689"/>
            <a:ext cx="2211777" cy="58023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20"/>
          <p:cNvSpPr/>
          <p:nvPr/>
        </p:nvSpPr>
        <p:spPr>
          <a:xfrm>
            <a:off x="5407755" y="9048367"/>
            <a:ext cx="2211777" cy="23773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4" name="Google Shape;954;p20"/>
          <p:cNvGrpSpPr/>
          <p:nvPr/>
        </p:nvGrpSpPr>
        <p:grpSpPr>
          <a:xfrm>
            <a:off x="6379052" y="8387189"/>
            <a:ext cx="279290" cy="775368"/>
            <a:chOff x="11445562" y="5121493"/>
            <a:chExt cx="279290" cy="775368"/>
          </a:xfrm>
        </p:grpSpPr>
        <p:sp>
          <p:nvSpPr>
            <p:cNvPr id="955" name="Google Shape;955;p20"/>
            <p:cNvSpPr txBox="1"/>
            <p:nvPr/>
          </p:nvSpPr>
          <p:spPr>
            <a:xfrm>
              <a:off x="11445562" y="5121493"/>
              <a:ext cx="27929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·</a:t>
              </a:r>
              <a:endParaRPr/>
            </a:p>
          </p:txBody>
        </p:sp>
        <p:sp>
          <p:nvSpPr>
            <p:cNvPr id="956" name="Google Shape;956;p20"/>
            <p:cNvSpPr txBox="1"/>
            <p:nvPr/>
          </p:nvSpPr>
          <p:spPr>
            <a:xfrm>
              <a:off x="11445562" y="5243708"/>
              <a:ext cx="27929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·</a:t>
              </a:r>
              <a:endParaRPr/>
            </a:p>
          </p:txBody>
        </p:sp>
        <p:sp>
          <p:nvSpPr>
            <p:cNvPr id="957" name="Google Shape;957;p20"/>
            <p:cNvSpPr txBox="1"/>
            <p:nvPr/>
          </p:nvSpPr>
          <p:spPr>
            <a:xfrm>
              <a:off x="11445562" y="5373641"/>
              <a:ext cx="27929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·</a:t>
              </a:r>
              <a:endParaRPr/>
            </a:p>
          </p:txBody>
        </p:sp>
      </p:grpSp>
      <p:cxnSp>
        <p:nvCxnSpPr>
          <p:cNvPr id="958" name="Google Shape;958;p20"/>
          <p:cNvCxnSpPr/>
          <p:nvPr/>
        </p:nvCxnSpPr>
        <p:spPr>
          <a:xfrm rot="10800000">
            <a:off x="5527724" y="9589587"/>
            <a:ext cx="2132424" cy="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959" name="Google Shape;959;p20"/>
          <p:cNvSpPr txBox="1"/>
          <p:nvPr/>
        </p:nvSpPr>
        <p:spPr>
          <a:xfrm>
            <a:off x="6820664" y="9684896"/>
            <a:ext cx="6001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종목</a:t>
            </a:r>
            <a:endParaRPr/>
          </a:p>
        </p:txBody>
      </p:sp>
      <p:cxnSp>
        <p:nvCxnSpPr>
          <p:cNvPr id="960" name="Google Shape;960;p20"/>
          <p:cNvCxnSpPr/>
          <p:nvPr/>
        </p:nvCxnSpPr>
        <p:spPr>
          <a:xfrm rot="10800000">
            <a:off x="5185817" y="8138306"/>
            <a:ext cx="0" cy="1126737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961" name="Google Shape;961;p20"/>
          <p:cNvSpPr txBox="1"/>
          <p:nvPr/>
        </p:nvSpPr>
        <p:spPr>
          <a:xfrm>
            <a:off x="4535992" y="8514444"/>
            <a:ext cx="9107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날짜</a:t>
            </a:r>
            <a:endParaRPr/>
          </a:p>
        </p:txBody>
      </p:sp>
      <p:cxnSp>
        <p:nvCxnSpPr>
          <p:cNvPr id="962" name="Google Shape;962;p20"/>
          <p:cNvCxnSpPr/>
          <p:nvPr/>
        </p:nvCxnSpPr>
        <p:spPr>
          <a:xfrm flipH="1" rot="10800000">
            <a:off x="6189621" y="6372371"/>
            <a:ext cx="27717" cy="2020512"/>
          </a:xfrm>
          <a:prstGeom prst="straightConnector1">
            <a:avLst/>
          </a:prstGeom>
          <a:noFill/>
          <a:ln cap="flat" cmpd="sng" w="25400">
            <a:solidFill>
              <a:srgbClr val="31859B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963" name="Google Shape;963;p20"/>
          <p:cNvCxnSpPr/>
          <p:nvPr/>
        </p:nvCxnSpPr>
        <p:spPr>
          <a:xfrm rot="10800000">
            <a:off x="5029156" y="6337484"/>
            <a:ext cx="538357" cy="1839578"/>
          </a:xfrm>
          <a:prstGeom prst="straightConnector1">
            <a:avLst/>
          </a:prstGeom>
          <a:noFill/>
          <a:ln cap="flat" cmpd="sng" w="25400">
            <a:solidFill>
              <a:srgbClr val="31859B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964" name="Google Shape;964;p20"/>
          <p:cNvCxnSpPr/>
          <p:nvPr/>
        </p:nvCxnSpPr>
        <p:spPr>
          <a:xfrm flipH="1" rot="10800000">
            <a:off x="7473069" y="6337484"/>
            <a:ext cx="928329" cy="2849834"/>
          </a:xfrm>
          <a:prstGeom prst="straightConnector1">
            <a:avLst/>
          </a:prstGeom>
          <a:noFill/>
          <a:ln cap="flat" cmpd="sng" w="25400">
            <a:solidFill>
              <a:srgbClr val="31859B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965" name="Google Shape;965;p20"/>
          <p:cNvCxnSpPr/>
          <p:nvPr/>
        </p:nvCxnSpPr>
        <p:spPr>
          <a:xfrm flipH="1">
            <a:off x="8905479" y="4273694"/>
            <a:ext cx="1566747" cy="875057"/>
          </a:xfrm>
          <a:prstGeom prst="straightConnector1">
            <a:avLst/>
          </a:prstGeom>
          <a:noFill/>
          <a:ln cap="flat" cmpd="sng" w="25400">
            <a:solidFill>
              <a:srgbClr val="31859B"/>
            </a:solidFill>
            <a:prstDash val="lgDash"/>
            <a:round/>
            <a:headEnd len="sm" w="sm" type="none"/>
            <a:tailEnd len="lg" w="lg" type="triangle"/>
          </a:ln>
        </p:spPr>
      </p:cxnSp>
      <p:sp>
        <p:nvSpPr>
          <p:cNvPr id="966" name="Google Shape;966;p20"/>
          <p:cNvSpPr txBox="1"/>
          <p:nvPr/>
        </p:nvSpPr>
        <p:spPr>
          <a:xfrm>
            <a:off x="6163070" y="3268031"/>
            <a:ext cx="2226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Linear projection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67" name="Google Shape;967;p20"/>
          <p:cNvCxnSpPr/>
          <p:nvPr/>
        </p:nvCxnSpPr>
        <p:spPr>
          <a:xfrm rot="10800000">
            <a:off x="8420751" y="2949468"/>
            <a:ext cx="0" cy="913702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8" name="Google Shape;968;p20"/>
          <p:cNvSpPr/>
          <p:nvPr/>
        </p:nvSpPr>
        <p:spPr>
          <a:xfrm>
            <a:off x="7590590" y="2465077"/>
            <a:ext cx="1594008" cy="40441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20"/>
          <p:cNvSpPr/>
          <p:nvPr/>
        </p:nvSpPr>
        <p:spPr>
          <a:xfrm>
            <a:off x="7619532" y="1641028"/>
            <a:ext cx="1594008" cy="40441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20"/>
          <p:cNvSpPr txBox="1"/>
          <p:nvPr/>
        </p:nvSpPr>
        <p:spPr>
          <a:xfrm>
            <a:off x="7137355" y="2079272"/>
            <a:ext cx="12502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softmax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71" name="Google Shape;971;p20"/>
          <p:cNvCxnSpPr>
            <a:endCxn id="969" idx="2"/>
          </p:cNvCxnSpPr>
          <p:nvPr/>
        </p:nvCxnSpPr>
        <p:spPr>
          <a:xfrm rot="10800000">
            <a:off x="8416536" y="2045446"/>
            <a:ext cx="0" cy="401700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2" name="Google Shape;972;p20"/>
          <p:cNvSpPr txBox="1"/>
          <p:nvPr/>
        </p:nvSpPr>
        <p:spPr>
          <a:xfrm>
            <a:off x="6974876" y="1686854"/>
            <a:ext cx="6001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종목</a:t>
            </a:r>
            <a:endParaRPr/>
          </a:p>
        </p:txBody>
      </p:sp>
      <p:sp>
        <p:nvSpPr>
          <p:cNvPr id="973" name="Google Shape;973;p20"/>
          <p:cNvSpPr/>
          <p:nvPr/>
        </p:nvSpPr>
        <p:spPr>
          <a:xfrm>
            <a:off x="9023222" y="1879766"/>
            <a:ext cx="3111059" cy="2001944"/>
          </a:xfrm>
          <a:custGeom>
            <a:rect b="b" l="l" r="r" t="t"/>
            <a:pathLst>
              <a:path extrusionOk="0" h="2412124" w="4004441">
                <a:moveTo>
                  <a:pt x="0" y="0"/>
                </a:moveTo>
                <a:cubicBezTo>
                  <a:pt x="1069427" y="145831"/>
                  <a:pt x="2138855" y="291662"/>
                  <a:pt x="2806262" y="693683"/>
                </a:cubicBezTo>
                <a:cubicBezTo>
                  <a:pt x="3473669" y="1095704"/>
                  <a:pt x="3765331" y="2081048"/>
                  <a:pt x="4004441" y="2412124"/>
                </a:cubicBezTo>
              </a:path>
            </a:pathLst>
          </a:custGeom>
          <a:noFill/>
          <a:ln cap="flat" cmpd="sng" w="38100">
            <a:solidFill>
              <a:srgbClr val="3185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20"/>
          <p:cNvSpPr txBox="1"/>
          <p:nvPr/>
        </p:nvSpPr>
        <p:spPr>
          <a:xfrm>
            <a:off x="6037954" y="7776424"/>
            <a:ext cx="19966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xc_train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en-US" sz="14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20"/>
          <p:cNvSpPr/>
          <p:nvPr/>
        </p:nvSpPr>
        <p:spPr>
          <a:xfrm>
            <a:off x="8965849" y="1746757"/>
            <a:ext cx="218749" cy="218749"/>
          </a:xfrm>
          <a:prstGeom prst="flowChartConnector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20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20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978" name="Google Shape;978;p20"/>
          <p:cNvSpPr txBox="1"/>
          <p:nvPr/>
        </p:nvSpPr>
        <p:spPr>
          <a:xfrm>
            <a:off x="671966" y="1069463"/>
            <a:ext cx="58361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 방식</a:t>
            </a:r>
            <a:endParaRPr b="0" i="0" sz="4000" u="none" cap="none" strike="noStrike">
              <a:solidFill>
                <a:srgbClr val="FF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0"/>
          <p:cNvSpPr/>
          <p:nvPr/>
        </p:nvSpPr>
        <p:spPr>
          <a:xfrm>
            <a:off x="1749702" y="3543136"/>
            <a:ext cx="53990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0"/>
          <p:cNvSpPr/>
          <p:nvPr/>
        </p:nvSpPr>
        <p:spPr>
          <a:xfrm>
            <a:off x="1010630" y="6300014"/>
            <a:ext cx="5790883" cy="486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0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0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987" name="Google Shape;987;p60"/>
          <p:cNvSpPr txBox="1"/>
          <p:nvPr/>
        </p:nvSpPr>
        <p:spPr>
          <a:xfrm>
            <a:off x="671966" y="1054223"/>
            <a:ext cx="626223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선행연구 : 투자자 위험성향</a:t>
            </a:r>
            <a:endParaRPr/>
          </a:p>
        </p:txBody>
      </p:sp>
      <p:grpSp>
        <p:nvGrpSpPr>
          <p:cNvPr id="988" name="Google Shape;988;p60"/>
          <p:cNvGrpSpPr/>
          <p:nvPr/>
        </p:nvGrpSpPr>
        <p:grpSpPr>
          <a:xfrm>
            <a:off x="762360" y="1985723"/>
            <a:ext cx="6146062" cy="5359859"/>
            <a:chOff x="2747322" y="2105812"/>
            <a:chExt cx="6146062" cy="5359859"/>
          </a:xfrm>
        </p:grpSpPr>
        <p:pic>
          <p:nvPicPr>
            <p:cNvPr descr="텍스트이(가) 표시된 사진&#10;&#10;자동 생성된 설명" id="989" name="Google Shape;989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47322" y="2105812"/>
              <a:ext cx="6146062" cy="2079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텍스트이(가) 표시된 사진&#10;&#10;자동 생성된 설명" id="990" name="Google Shape;990;p60"/>
            <p:cNvPicPr preferRelativeResize="0"/>
            <p:nvPr/>
          </p:nvPicPr>
          <p:blipFill rotWithShape="1">
            <a:blip r:embed="rId4">
              <a:alphaModFix/>
            </a:blip>
            <a:srcRect b="3030" l="3009" r="2282" t="2393"/>
            <a:stretch/>
          </p:blipFill>
          <p:spPr>
            <a:xfrm>
              <a:off x="2747322" y="3949178"/>
              <a:ext cx="6143412" cy="3516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텍스트이(가) 표시된 사진&#10;&#10;자동 생성된 설명" id="991" name="Google Shape;99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4568" y="6811807"/>
            <a:ext cx="4074499" cy="306745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텍스트이(가) 표시된 사진&#10;&#10;자동 생성된 설명" id="992" name="Google Shape;992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7197" y="2475707"/>
            <a:ext cx="4411834" cy="276993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텍스트이(가) 표시된 사진&#10;&#10;자동 생성된 설명" id="993" name="Google Shape;993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7863" y="4578594"/>
            <a:ext cx="4219213" cy="306745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94" name="Google Shape;994;p60"/>
          <p:cNvSpPr txBox="1"/>
          <p:nvPr/>
        </p:nvSpPr>
        <p:spPr>
          <a:xfrm>
            <a:off x="13450686" y="5014805"/>
            <a:ext cx="17803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본 프로젝트</a:t>
            </a:r>
            <a:endParaRPr/>
          </a:p>
        </p:txBody>
      </p:sp>
      <p:grpSp>
        <p:nvGrpSpPr>
          <p:cNvPr id="995" name="Google Shape;995;p60"/>
          <p:cNvGrpSpPr/>
          <p:nvPr/>
        </p:nvGrpSpPr>
        <p:grpSpPr>
          <a:xfrm>
            <a:off x="12058386" y="2361935"/>
            <a:ext cx="4710683" cy="2750365"/>
            <a:chOff x="1173480" y="4800600"/>
            <a:chExt cx="3429000" cy="3947160"/>
          </a:xfrm>
        </p:grpSpPr>
        <p:sp>
          <p:nvSpPr>
            <p:cNvPr id="996" name="Google Shape;996;p60"/>
            <p:cNvSpPr/>
            <p:nvPr/>
          </p:nvSpPr>
          <p:spPr>
            <a:xfrm>
              <a:off x="1173480" y="4800600"/>
              <a:ext cx="3261360" cy="394716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r" dir="10800000" dist="508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0"/>
            <p:cNvSpPr/>
            <p:nvPr/>
          </p:nvSpPr>
          <p:spPr>
            <a:xfrm>
              <a:off x="1341120" y="4800600"/>
              <a:ext cx="3261360" cy="394716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l" dist="508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60"/>
          <p:cNvSpPr/>
          <p:nvPr/>
        </p:nvSpPr>
        <p:spPr>
          <a:xfrm>
            <a:off x="13091160" y="1997765"/>
            <a:ext cx="2499360" cy="712360"/>
          </a:xfrm>
          <a:prstGeom prst="roundRect">
            <a:avLst>
              <a:gd fmla="val 1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0"/>
          <p:cNvSpPr txBox="1"/>
          <p:nvPr/>
        </p:nvSpPr>
        <p:spPr>
          <a:xfrm>
            <a:off x="13685520" y="2117725"/>
            <a:ext cx="1643148" cy="472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선행연구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0" name="Google Shape;1000;p60"/>
          <p:cNvGrpSpPr/>
          <p:nvPr/>
        </p:nvGrpSpPr>
        <p:grpSpPr>
          <a:xfrm>
            <a:off x="12045226" y="7138944"/>
            <a:ext cx="4710683" cy="2060662"/>
            <a:chOff x="1173480" y="4800600"/>
            <a:chExt cx="3429000" cy="3947160"/>
          </a:xfrm>
        </p:grpSpPr>
        <p:sp>
          <p:nvSpPr>
            <p:cNvPr id="1001" name="Google Shape;1001;p60"/>
            <p:cNvSpPr/>
            <p:nvPr/>
          </p:nvSpPr>
          <p:spPr>
            <a:xfrm>
              <a:off x="1173480" y="4800600"/>
              <a:ext cx="3261360" cy="394716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r" dir="10800000" dist="508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0"/>
            <p:cNvSpPr/>
            <p:nvPr/>
          </p:nvSpPr>
          <p:spPr>
            <a:xfrm>
              <a:off x="1341120" y="4800600"/>
              <a:ext cx="3261360" cy="394716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l" dist="508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3" name="Google Shape;1003;p60"/>
          <p:cNvSpPr/>
          <p:nvPr/>
        </p:nvSpPr>
        <p:spPr>
          <a:xfrm>
            <a:off x="13043884" y="6713552"/>
            <a:ext cx="2499360" cy="712360"/>
          </a:xfrm>
          <a:prstGeom prst="roundRect">
            <a:avLst>
              <a:gd fmla="val 1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0"/>
          <p:cNvSpPr txBox="1"/>
          <p:nvPr/>
        </p:nvSpPr>
        <p:spPr>
          <a:xfrm>
            <a:off x="13403410" y="6871817"/>
            <a:ext cx="18997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본 프로젝트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0"/>
          <p:cNvSpPr txBox="1"/>
          <p:nvPr/>
        </p:nvSpPr>
        <p:spPr>
          <a:xfrm>
            <a:off x="12458263" y="3321046"/>
            <a:ext cx="388461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Self-reporting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통계자료 기반 난수생성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0"/>
          <p:cNvSpPr txBox="1"/>
          <p:nvPr/>
        </p:nvSpPr>
        <p:spPr>
          <a:xfrm>
            <a:off x="12395747" y="7939682"/>
            <a:ext cx="38846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투자자 데이터 생성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7" name="Google Shape;1007;p60"/>
          <p:cNvCxnSpPr/>
          <p:nvPr/>
        </p:nvCxnSpPr>
        <p:spPr>
          <a:xfrm flipH="1">
            <a:off x="14338052" y="5421845"/>
            <a:ext cx="2788" cy="1066751"/>
          </a:xfrm>
          <a:prstGeom prst="straightConnector1">
            <a:avLst/>
          </a:prstGeom>
          <a:noFill/>
          <a:ln cap="flat" cmpd="sng" w="38100">
            <a:solidFill>
              <a:srgbClr val="F58C33"/>
            </a:solidFill>
            <a:prstDash val="solid"/>
            <a:round/>
            <a:headEnd len="sm" w="sm" type="none"/>
            <a:tailEnd len="lg" w="lg" type="triangle"/>
          </a:ln>
        </p:spPr>
      </p:cxnSp>
      <p:grpSp>
        <p:nvGrpSpPr>
          <p:cNvPr id="1008" name="Google Shape;1008;p60"/>
          <p:cNvGrpSpPr/>
          <p:nvPr/>
        </p:nvGrpSpPr>
        <p:grpSpPr>
          <a:xfrm>
            <a:off x="15130718" y="4518352"/>
            <a:ext cx="1975283" cy="1448513"/>
            <a:chOff x="10724718" y="1916615"/>
            <a:chExt cx="1975283" cy="1448513"/>
          </a:xfrm>
        </p:grpSpPr>
        <p:pic>
          <p:nvPicPr>
            <p:cNvPr id="1009" name="Google Shape;1009;p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724719" y="2793336"/>
              <a:ext cx="1975282" cy="571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6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724718" y="1916615"/>
              <a:ext cx="1975282" cy="8109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61"/>
          <p:cNvGrpSpPr/>
          <p:nvPr/>
        </p:nvGrpSpPr>
        <p:grpSpPr>
          <a:xfrm>
            <a:off x="8187025" y="4583116"/>
            <a:ext cx="1732882" cy="605791"/>
            <a:chOff x="6713656" y="5901689"/>
            <a:chExt cx="1732882" cy="605791"/>
          </a:xfrm>
        </p:grpSpPr>
        <p:grpSp>
          <p:nvGrpSpPr>
            <p:cNvPr id="1016" name="Google Shape;1016;p61"/>
            <p:cNvGrpSpPr/>
            <p:nvPr/>
          </p:nvGrpSpPr>
          <p:grpSpPr>
            <a:xfrm>
              <a:off x="6713656" y="5901689"/>
              <a:ext cx="1637864" cy="605791"/>
              <a:chOff x="1173480" y="4800600"/>
              <a:chExt cx="3429000" cy="3947160"/>
            </a:xfrm>
          </p:grpSpPr>
          <p:sp>
            <p:nvSpPr>
              <p:cNvPr id="1017" name="Google Shape;1017;p61"/>
              <p:cNvSpPr/>
              <p:nvPr/>
            </p:nvSpPr>
            <p:spPr>
              <a:xfrm>
                <a:off x="1173480" y="4800600"/>
                <a:ext cx="3261360" cy="394716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63500" rotWithShape="0" algn="r" dir="10800000" dist="508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61"/>
              <p:cNvSpPr/>
              <p:nvPr/>
            </p:nvSpPr>
            <p:spPr>
              <a:xfrm>
                <a:off x="1341120" y="4800600"/>
                <a:ext cx="3261360" cy="394716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63500" rotWithShape="0" algn="l" dist="508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9" name="Google Shape;1019;p61"/>
            <p:cNvSpPr txBox="1"/>
            <p:nvPr/>
          </p:nvSpPr>
          <p:spPr>
            <a:xfrm>
              <a:off x="6781800" y="6015174"/>
              <a:ext cx="16647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KMeans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0" name="Google Shape;1020;p61"/>
          <p:cNvGrpSpPr/>
          <p:nvPr/>
        </p:nvGrpSpPr>
        <p:grpSpPr>
          <a:xfrm>
            <a:off x="2447482" y="4583116"/>
            <a:ext cx="1557791" cy="605791"/>
            <a:chOff x="2712662" y="3878363"/>
            <a:chExt cx="1557791" cy="605791"/>
          </a:xfrm>
        </p:grpSpPr>
        <p:grpSp>
          <p:nvGrpSpPr>
            <p:cNvPr id="1021" name="Google Shape;1021;p61"/>
            <p:cNvGrpSpPr/>
            <p:nvPr/>
          </p:nvGrpSpPr>
          <p:grpSpPr>
            <a:xfrm>
              <a:off x="2712662" y="3878363"/>
              <a:ext cx="1557791" cy="605791"/>
              <a:chOff x="1173480" y="4800600"/>
              <a:chExt cx="3429000" cy="3947162"/>
            </a:xfrm>
          </p:grpSpPr>
          <p:sp>
            <p:nvSpPr>
              <p:cNvPr id="1022" name="Google Shape;1022;p61"/>
              <p:cNvSpPr/>
              <p:nvPr/>
            </p:nvSpPr>
            <p:spPr>
              <a:xfrm>
                <a:off x="1173480" y="4800600"/>
                <a:ext cx="3261360" cy="394716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63500" rotWithShape="0" algn="r" dir="10800000" dist="508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61"/>
              <p:cNvSpPr/>
              <p:nvPr/>
            </p:nvSpPr>
            <p:spPr>
              <a:xfrm>
                <a:off x="1341120" y="4800600"/>
                <a:ext cx="3261360" cy="394716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63500" rotWithShape="0" algn="l" dist="508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4" name="Google Shape;1024;p61"/>
            <p:cNvSpPr txBox="1"/>
            <p:nvPr/>
          </p:nvSpPr>
          <p:spPr>
            <a:xfrm>
              <a:off x="2927322" y="3961057"/>
              <a:ext cx="11206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Birch</a:t>
              </a:r>
              <a:endParaRPr/>
            </a:p>
          </p:txBody>
        </p:sp>
      </p:grpSp>
      <p:grpSp>
        <p:nvGrpSpPr>
          <p:cNvPr id="1025" name="Google Shape;1025;p61"/>
          <p:cNvGrpSpPr/>
          <p:nvPr/>
        </p:nvGrpSpPr>
        <p:grpSpPr>
          <a:xfrm>
            <a:off x="13002073" y="4537005"/>
            <a:ext cx="3581401" cy="605792"/>
            <a:chOff x="12649199" y="5901689"/>
            <a:chExt cx="3581401" cy="605792"/>
          </a:xfrm>
        </p:grpSpPr>
        <p:grpSp>
          <p:nvGrpSpPr>
            <p:cNvPr id="1026" name="Google Shape;1026;p61"/>
            <p:cNvGrpSpPr/>
            <p:nvPr/>
          </p:nvGrpSpPr>
          <p:grpSpPr>
            <a:xfrm>
              <a:off x="12649199" y="5901689"/>
              <a:ext cx="3581401" cy="605792"/>
              <a:chOff x="1173480" y="4800600"/>
              <a:chExt cx="3429000" cy="3947160"/>
            </a:xfrm>
          </p:grpSpPr>
          <p:sp>
            <p:nvSpPr>
              <p:cNvPr id="1027" name="Google Shape;1027;p61"/>
              <p:cNvSpPr/>
              <p:nvPr/>
            </p:nvSpPr>
            <p:spPr>
              <a:xfrm>
                <a:off x="1173480" y="4800600"/>
                <a:ext cx="3261360" cy="394716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63500" rotWithShape="0" algn="r" dir="10800000" dist="508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61"/>
              <p:cNvSpPr/>
              <p:nvPr/>
            </p:nvSpPr>
            <p:spPr>
              <a:xfrm>
                <a:off x="1341120" y="4800600"/>
                <a:ext cx="3261360" cy="394716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63500" rotWithShape="0" algn="l" dist="508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9" name="Google Shape;1029;p61"/>
            <p:cNvSpPr txBox="1"/>
            <p:nvPr/>
          </p:nvSpPr>
          <p:spPr>
            <a:xfrm>
              <a:off x="12786359" y="5993130"/>
              <a:ext cx="33985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MiniBatchKMeans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0" name="Google Shape;103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39" y="5293806"/>
            <a:ext cx="5457277" cy="372692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31" name="Google Shape;103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06700" y="5417537"/>
            <a:ext cx="5140718" cy="349441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32" name="Google Shape;103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6159" y="5340207"/>
            <a:ext cx="5554615" cy="36957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33" name="Google Shape;1033;p61"/>
          <p:cNvSpPr/>
          <p:nvPr/>
        </p:nvSpPr>
        <p:spPr>
          <a:xfrm>
            <a:off x="6079726" y="4338083"/>
            <a:ext cx="5914911" cy="4894694"/>
          </a:xfrm>
          <a:prstGeom prst="rect">
            <a:avLst/>
          </a:prstGeom>
          <a:noFill/>
          <a:ln cap="flat" cmpd="sng" w="698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61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1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1036" name="Google Shape;1036;p61"/>
          <p:cNvSpPr txBox="1"/>
          <p:nvPr/>
        </p:nvSpPr>
        <p:spPr>
          <a:xfrm>
            <a:off x="671966" y="1054223"/>
            <a:ext cx="626223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투자자 위험성향 군집</a:t>
            </a:r>
            <a:endParaRPr/>
          </a:p>
        </p:txBody>
      </p:sp>
      <p:sp>
        <p:nvSpPr>
          <p:cNvPr id="1037" name="Google Shape;1037;p61"/>
          <p:cNvSpPr txBox="1"/>
          <p:nvPr/>
        </p:nvSpPr>
        <p:spPr>
          <a:xfrm>
            <a:off x="1371615" y="2141047"/>
            <a:ext cx="18135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학습변수</a:t>
            </a:r>
            <a:endParaRPr/>
          </a:p>
        </p:txBody>
      </p:sp>
      <p:sp>
        <p:nvSpPr>
          <p:cNvPr id="1038" name="Google Shape;1038;p61"/>
          <p:cNvSpPr/>
          <p:nvPr/>
        </p:nvSpPr>
        <p:spPr>
          <a:xfrm>
            <a:off x="3379821" y="2079491"/>
            <a:ext cx="9684853" cy="64633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1"/>
          <p:cNvSpPr/>
          <p:nvPr/>
        </p:nvSpPr>
        <p:spPr>
          <a:xfrm>
            <a:off x="988901" y="2044042"/>
            <a:ext cx="2499360" cy="712360"/>
          </a:xfrm>
          <a:prstGeom prst="roundRect">
            <a:avLst>
              <a:gd fmla="val 1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1"/>
          <p:cNvSpPr txBox="1"/>
          <p:nvPr/>
        </p:nvSpPr>
        <p:spPr>
          <a:xfrm>
            <a:off x="1234477" y="2141047"/>
            <a:ext cx="20082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학습 변수</a:t>
            </a:r>
            <a:endParaRPr/>
          </a:p>
        </p:txBody>
      </p:sp>
      <p:sp>
        <p:nvSpPr>
          <p:cNvPr id="1041" name="Google Shape;1041;p61"/>
          <p:cNvSpPr txBox="1"/>
          <p:nvPr/>
        </p:nvSpPr>
        <p:spPr>
          <a:xfrm>
            <a:off x="3974868" y="2172315"/>
            <a:ext cx="83234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시나리오 기반 11개의 설문 문항을 기반으로 한 투자자 데이터</a:t>
            </a:r>
            <a:endParaRPr/>
          </a:p>
        </p:txBody>
      </p:sp>
      <p:pic>
        <p:nvPicPr>
          <p:cNvPr id="1042" name="Google Shape;1042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98270" y="947160"/>
            <a:ext cx="4600208" cy="30512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61"/>
          <p:cNvSpPr/>
          <p:nvPr/>
        </p:nvSpPr>
        <p:spPr>
          <a:xfrm>
            <a:off x="13551281" y="1485134"/>
            <a:ext cx="822226" cy="915088"/>
          </a:xfrm>
          <a:prstGeom prst="donut">
            <a:avLst>
              <a:gd fmla="val 14839" name="adj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1"/>
          <p:cNvSpPr/>
          <p:nvPr/>
        </p:nvSpPr>
        <p:spPr>
          <a:xfrm>
            <a:off x="13806628" y="3580684"/>
            <a:ext cx="366572" cy="227524"/>
          </a:xfrm>
          <a:prstGeom prst="rect">
            <a:avLst/>
          </a:prstGeom>
          <a:solidFill>
            <a:srgbClr val="FF0000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9" name="Google Shape;1049;p62"/>
          <p:cNvGraphicFramePr/>
          <p:nvPr/>
        </p:nvGraphicFramePr>
        <p:xfrm>
          <a:off x="18288000" y="-14652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{FC8A81CC-909B-4AC3-B02F-F0D2CDB4C6EF}</a:tableStyleId>
              </a:tblPr>
              <a:tblGrid>
                <a:gridCol w="1706875"/>
                <a:gridCol w="1706875"/>
                <a:gridCol w="1706875"/>
                <a:gridCol w="1706875"/>
                <a:gridCol w="1706875"/>
              </a:tblGrid>
              <a:tr h="68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안정형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안정추구형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위험중립형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적극투자형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공격투자형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1050" name="Google Shape;1050;p62"/>
          <p:cNvPicPr preferRelativeResize="0"/>
          <p:nvPr/>
        </p:nvPicPr>
        <p:blipFill rotWithShape="1">
          <a:blip r:embed="rId3">
            <a:alphaModFix/>
          </a:blip>
          <a:srcRect b="0" l="0" r="0" t="13402"/>
          <a:stretch/>
        </p:blipFill>
        <p:spPr>
          <a:xfrm>
            <a:off x="2005364" y="5671772"/>
            <a:ext cx="8472034" cy="403681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51" name="Google Shape;105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6432" y="2099503"/>
            <a:ext cx="8472034" cy="332495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52" name="Google Shape;1052;p62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62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1054" name="Google Shape;1054;p62"/>
          <p:cNvSpPr txBox="1"/>
          <p:nvPr/>
        </p:nvSpPr>
        <p:spPr>
          <a:xfrm>
            <a:off x="671966" y="1054223"/>
            <a:ext cx="626223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투자자 위험성향 군집</a:t>
            </a:r>
            <a:endParaRPr/>
          </a:p>
        </p:txBody>
      </p:sp>
      <p:sp>
        <p:nvSpPr>
          <p:cNvPr id="1055" name="Google Shape;1055;p62"/>
          <p:cNvSpPr/>
          <p:nvPr/>
        </p:nvSpPr>
        <p:spPr>
          <a:xfrm>
            <a:off x="9721226" y="5658436"/>
            <a:ext cx="777240" cy="4069081"/>
          </a:xfrm>
          <a:prstGeom prst="frame">
            <a:avLst>
              <a:gd fmla="val 10612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56" name="Google Shape;1056;p62"/>
          <p:cNvGraphicFramePr/>
          <p:nvPr/>
        </p:nvGraphicFramePr>
        <p:xfrm>
          <a:off x="11751447" y="3048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{32214DA7-2282-417F-9AD7-6BC37E3DCD5B}</a:tableStyleId>
              </a:tblPr>
              <a:tblGrid>
                <a:gridCol w="1800575"/>
                <a:gridCol w="3000950"/>
              </a:tblGrid>
              <a:tr h="106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u="none" cap="none" strike="noStrike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군집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투자성향</a:t>
                      </a:r>
                      <a:endParaRPr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</a:tr>
              <a:tr h="106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공격투자형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6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위험중립형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6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안정형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6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적극투자형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6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안정추구형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57" name="Google Shape;1057;p62"/>
          <p:cNvSpPr txBox="1"/>
          <p:nvPr/>
        </p:nvSpPr>
        <p:spPr>
          <a:xfrm>
            <a:off x="11882998" y="2304973"/>
            <a:ext cx="4495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 Max Value 기준  ]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3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3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1064" name="Google Shape;1064;p63"/>
          <p:cNvSpPr txBox="1"/>
          <p:nvPr/>
        </p:nvSpPr>
        <p:spPr>
          <a:xfrm>
            <a:off x="671967" y="1069463"/>
            <a:ext cx="51328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학습 데이터셋</a:t>
            </a:r>
            <a:endParaRPr/>
          </a:p>
        </p:txBody>
      </p:sp>
      <p:graphicFrame>
        <p:nvGraphicFramePr>
          <p:cNvPr id="1065" name="Google Shape;1065;p63"/>
          <p:cNvGraphicFramePr/>
          <p:nvPr/>
        </p:nvGraphicFramePr>
        <p:xfrm>
          <a:off x="811877" y="19507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{F345FE5B-476A-450E-93BD-5E7502AE005C}</a:tableStyleId>
              </a:tblPr>
              <a:tblGrid>
                <a:gridCol w="3327575"/>
                <a:gridCol w="3327575"/>
                <a:gridCol w="3327575"/>
                <a:gridCol w="3327575"/>
                <a:gridCol w="3327575"/>
              </a:tblGrid>
              <a:tr h="74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Ticker</a:t>
                      </a:r>
                      <a:endParaRPr sz="2800" u="none" cap="none" strike="noStrike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항목(Columns)</a:t>
                      </a:r>
                      <a:endParaRPr sz="2800" u="none" cap="none" strike="noStrike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총 데이터량</a:t>
                      </a:r>
                      <a:endParaRPr sz="2800" u="none" cap="none" strike="noStrike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출처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5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</a:tr>
              <a:tr h="7241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거시경제</a:t>
                      </a:r>
                      <a:endParaRPr/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CLI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확장, 회복, 둔감, 위축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6609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268</a:t>
                      </a: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rows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OECD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4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NEWS</a:t>
                      </a:r>
                      <a:endParaRPr b="1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호황, 불황 등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6609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752,954</a:t>
                      </a:r>
                      <a:r>
                        <a:rPr b="1" lang="en-US" sz="2400" u="none" cap="none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rows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크롤링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41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안전자산</a:t>
                      </a:r>
                      <a:endParaRPr/>
                    </a:p>
                  </a:txBody>
                  <a:tcPr marT="45725" marB="45725" marR="91450" marL="91450" anchor="ctr"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채권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회사채 AAA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6609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60,059</a:t>
                      </a: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rows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Koreaap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41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회사채 AA-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6609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52,144</a:t>
                      </a: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rows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724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^IAU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금 ETF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6609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4,482</a:t>
                      </a: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rows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Pykrx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417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위험자산</a:t>
                      </a:r>
                      <a:endParaRPr/>
                    </a:p>
                  </a:txBody>
                  <a:tcPr marT="45725" marB="45725" marR="91450" marL="91450" anchor="ctr"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^KS11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KOSPI 지수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6609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5,037</a:t>
                      </a: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rows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724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^DBC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원자재 ETF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6609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4,223</a:t>
                      </a: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rows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724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^VNQ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부동산 ETF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6609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4,567</a:t>
                      </a: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rows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724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^NSD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NASDAQ 지수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36609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5,121</a:t>
                      </a: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rows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1066" name="Google Shape;1066;p63"/>
          <p:cNvSpPr txBox="1"/>
          <p:nvPr/>
        </p:nvSpPr>
        <p:spPr>
          <a:xfrm>
            <a:off x="4170013" y="1131214"/>
            <a:ext cx="7482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수집기간 : 2006-03-01 ~ 2022-05-10 (</a:t>
            </a:r>
            <a:r>
              <a:rPr b="1" i="0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약 16년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3"/>
          <p:cNvSpPr/>
          <p:nvPr/>
        </p:nvSpPr>
        <p:spPr>
          <a:xfrm>
            <a:off x="3773773" y="1112121"/>
            <a:ext cx="228600" cy="461665"/>
          </a:xfrm>
          <a:prstGeom prst="rect">
            <a:avLst/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3"/>
          <p:cNvSpPr txBox="1"/>
          <p:nvPr/>
        </p:nvSpPr>
        <p:spPr>
          <a:xfrm>
            <a:off x="12936611" y="884993"/>
            <a:ext cx="59346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총 888,855 rows</a:t>
            </a:r>
            <a:endParaRPr b="1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4"/>
          <p:cNvSpPr/>
          <p:nvPr/>
        </p:nvSpPr>
        <p:spPr>
          <a:xfrm>
            <a:off x="3291840" y="1869441"/>
            <a:ext cx="13075920" cy="64633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4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4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1076" name="Google Shape;1076;p64"/>
          <p:cNvSpPr txBox="1"/>
          <p:nvPr/>
        </p:nvSpPr>
        <p:spPr>
          <a:xfrm>
            <a:off x="671966" y="1069463"/>
            <a:ext cx="57288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최적화 파라미터 선정 과정</a:t>
            </a:r>
            <a:endParaRPr/>
          </a:p>
        </p:txBody>
      </p:sp>
      <p:sp>
        <p:nvSpPr>
          <p:cNvPr id="1077" name="Google Shape;1077;p64"/>
          <p:cNvSpPr/>
          <p:nvPr/>
        </p:nvSpPr>
        <p:spPr>
          <a:xfrm>
            <a:off x="1694303" y="3418481"/>
            <a:ext cx="2315576" cy="1950753"/>
          </a:xfrm>
          <a:prstGeom prst="hexagon">
            <a:avLst>
              <a:gd fmla="val 14102" name="adj"/>
              <a:gd fmla="val 115470" name="vf"/>
            </a:avLst>
          </a:pr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 cap="flat" cmpd="sng" w="25400">
            <a:solidFill>
              <a:srgbClr val="4B7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64"/>
          <p:cNvSpPr/>
          <p:nvPr/>
        </p:nvSpPr>
        <p:spPr>
          <a:xfrm>
            <a:off x="4039231" y="6201830"/>
            <a:ext cx="3609127" cy="3040503"/>
          </a:xfrm>
          <a:prstGeom prst="hexagon">
            <a:avLst>
              <a:gd fmla="val 8940" name="adj"/>
              <a:gd fmla="val 115470" name="vf"/>
            </a:avLst>
          </a:prstGeom>
          <a:blipFill rotWithShape="1">
            <a:blip r:embed="rId4">
              <a:alphaModFix amt="70000"/>
            </a:blip>
            <a:stretch>
              <a:fillRect b="0" l="0" r="0" t="0"/>
            </a:stretch>
          </a:blipFill>
          <a:ln cap="flat" cmpd="sng" w="25400">
            <a:solidFill>
              <a:srgbClr val="4B7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4"/>
          <p:cNvSpPr txBox="1"/>
          <p:nvPr/>
        </p:nvSpPr>
        <p:spPr>
          <a:xfrm>
            <a:off x="937711" y="5513302"/>
            <a:ext cx="42528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[Epochs 150, batch 64, lambda 0.0]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4"/>
          <p:cNvSpPr txBox="1"/>
          <p:nvPr/>
        </p:nvSpPr>
        <p:spPr>
          <a:xfrm>
            <a:off x="3832586" y="9343428"/>
            <a:ext cx="42528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[Epochs 500, batch 64, lambda 0.0]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4"/>
          <p:cNvSpPr/>
          <p:nvPr/>
        </p:nvSpPr>
        <p:spPr>
          <a:xfrm>
            <a:off x="1021984" y="1899045"/>
            <a:ext cx="2315576" cy="596357"/>
          </a:xfrm>
          <a:prstGeom prst="roundRect">
            <a:avLst>
              <a:gd fmla="val 16667" name="adj"/>
            </a:avLst>
          </a:prstGeom>
          <a:solidFill>
            <a:srgbClr val="2058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4"/>
          <p:cNvSpPr txBox="1"/>
          <p:nvPr/>
        </p:nvSpPr>
        <p:spPr>
          <a:xfrm>
            <a:off x="1386840" y="1960881"/>
            <a:ext cx="16925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 구성</a:t>
            </a:r>
            <a:endParaRPr/>
          </a:p>
        </p:txBody>
      </p:sp>
      <p:sp>
        <p:nvSpPr>
          <p:cNvPr id="1083" name="Google Shape;1083;p64"/>
          <p:cNvSpPr txBox="1"/>
          <p:nvPr/>
        </p:nvSpPr>
        <p:spPr>
          <a:xfrm>
            <a:off x="3459480" y="2023180"/>
            <a:ext cx="127558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layers=3, units=7, epochs = 1000, optimizer = ‘adam’, activation_function = (‘softmax’, ‘tanh’)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4"/>
          <p:cNvSpPr/>
          <p:nvPr/>
        </p:nvSpPr>
        <p:spPr>
          <a:xfrm>
            <a:off x="8001903" y="3183744"/>
            <a:ext cx="4393305" cy="3701132"/>
          </a:xfrm>
          <a:prstGeom prst="hexagon">
            <a:avLst>
              <a:gd fmla="val 7102" name="adj"/>
              <a:gd fmla="val 115470" name="vf"/>
            </a:avLst>
          </a:prstGeom>
          <a:blipFill rotWithShape="1">
            <a:blip r:embed="rId5">
              <a:alphaModFix amt="70000"/>
            </a:blip>
            <a:stretch>
              <a:fillRect b="0" l="0" r="0" t="0"/>
            </a:stretch>
          </a:blipFill>
          <a:ln cap="flat" cmpd="sng" w="25400">
            <a:solidFill>
              <a:srgbClr val="4B7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64"/>
          <p:cNvSpPr txBox="1"/>
          <p:nvPr/>
        </p:nvSpPr>
        <p:spPr>
          <a:xfrm>
            <a:off x="8105828" y="7022623"/>
            <a:ext cx="42528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[Epochs 1000, batch 64, lambda 0.0]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64"/>
          <p:cNvSpPr/>
          <p:nvPr/>
        </p:nvSpPr>
        <p:spPr>
          <a:xfrm>
            <a:off x="1510664" y="6750106"/>
            <a:ext cx="1444895" cy="1217249"/>
          </a:xfrm>
          <a:prstGeom prst="hexagon">
            <a:avLst>
              <a:gd fmla="val 14102" name="adj"/>
              <a:gd fmla="val 115470" name="vf"/>
            </a:avLst>
          </a:prstGeom>
          <a:blipFill rotWithShape="1">
            <a:blip r:embed="rId6">
              <a:alphaModFix amt="80000"/>
            </a:blip>
            <a:stretch>
              <a:fillRect b="0" l="0" r="0" t="0"/>
            </a:stretch>
          </a:blipFill>
          <a:ln cap="flat" cmpd="sng" w="25400">
            <a:solidFill>
              <a:srgbClr val="4B7687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64"/>
          <p:cNvSpPr/>
          <p:nvPr/>
        </p:nvSpPr>
        <p:spPr>
          <a:xfrm>
            <a:off x="5439403" y="3817061"/>
            <a:ext cx="1444895" cy="1217249"/>
          </a:xfrm>
          <a:prstGeom prst="hexagon">
            <a:avLst>
              <a:gd fmla="val 14102" name="adj"/>
              <a:gd fmla="val 115470" name="vf"/>
            </a:avLst>
          </a:prstGeom>
          <a:blipFill rotWithShape="1">
            <a:blip r:embed="rId7">
              <a:alphaModFix amt="80000"/>
            </a:blip>
            <a:stretch>
              <a:fillRect b="0" l="0" r="0" t="0"/>
            </a:stretch>
          </a:blipFill>
          <a:ln cap="flat" cmpd="sng" w="25400">
            <a:solidFill>
              <a:srgbClr val="4B7687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64"/>
          <p:cNvSpPr/>
          <p:nvPr/>
        </p:nvSpPr>
        <p:spPr>
          <a:xfrm>
            <a:off x="12748753" y="4598113"/>
            <a:ext cx="5108903" cy="4303986"/>
          </a:xfrm>
          <a:prstGeom prst="hexagon">
            <a:avLst>
              <a:gd fmla="val 7102" name="adj"/>
              <a:gd fmla="val 115470" name="vf"/>
            </a:avLst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25400">
            <a:solidFill>
              <a:srgbClr val="4B7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64"/>
          <p:cNvSpPr txBox="1"/>
          <p:nvPr/>
        </p:nvSpPr>
        <p:spPr>
          <a:xfrm>
            <a:off x="13261069" y="8969816"/>
            <a:ext cx="42528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[Epochs 1000, batch 64, lambda 0.1]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4"/>
          <p:cNvSpPr/>
          <p:nvPr/>
        </p:nvSpPr>
        <p:spPr>
          <a:xfrm>
            <a:off x="9009818" y="7967355"/>
            <a:ext cx="1444895" cy="1217249"/>
          </a:xfrm>
          <a:prstGeom prst="hexagon">
            <a:avLst>
              <a:gd fmla="val 14102" name="adj"/>
              <a:gd fmla="val 115470" name="vf"/>
            </a:avLst>
          </a:prstGeom>
          <a:blipFill rotWithShape="1">
            <a:blip r:embed="rId9">
              <a:alphaModFix amt="80000"/>
            </a:blip>
            <a:stretch>
              <a:fillRect b="0" l="0" r="0" t="0"/>
            </a:stretch>
          </a:blipFill>
          <a:ln cap="flat" cmpd="sng" w="25400">
            <a:solidFill>
              <a:srgbClr val="4B7687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64"/>
          <p:cNvSpPr/>
          <p:nvPr/>
        </p:nvSpPr>
        <p:spPr>
          <a:xfrm>
            <a:off x="4445595" y="3371345"/>
            <a:ext cx="558091" cy="470163"/>
          </a:xfrm>
          <a:prstGeom prst="hexagon">
            <a:avLst>
              <a:gd fmla="val 14102" name="adj"/>
              <a:gd fmla="val 115470" name="vf"/>
            </a:avLst>
          </a:prstGeom>
          <a:blipFill rotWithShape="1">
            <a:blip r:embed="rId10">
              <a:alphaModFix amt="80000"/>
            </a:blip>
            <a:stretch>
              <a:fillRect b="0" l="0" r="0" t="0"/>
            </a:stretch>
          </a:blipFill>
          <a:ln cap="flat" cmpd="sng" w="25400">
            <a:solidFill>
              <a:srgbClr val="4B7687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4"/>
          <p:cNvSpPr/>
          <p:nvPr/>
        </p:nvSpPr>
        <p:spPr>
          <a:xfrm>
            <a:off x="11399695" y="7791924"/>
            <a:ext cx="416478" cy="350861"/>
          </a:xfrm>
          <a:prstGeom prst="hexagon">
            <a:avLst>
              <a:gd fmla="val 14102" name="adj"/>
              <a:gd fmla="val 115470" name="vf"/>
            </a:avLst>
          </a:prstGeom>
          <a:blipFill rotWithShape="1">
            <a:blip r:embed="rId11">
              <a:alphaModFix amt="80000"/>
            </a:blip>
            <a:stretch>
              <a:fillRect b="0" l="0" r="0" t="0"/>
            </a:stretch>
          </a:blipFill>
          <a:ln cap="flat" cmpd="sng" w="25400">
            <a:solidFill>
              <a:srgbClr val="4B7687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4"/>
          <p:cNvSpPr/>
          <p:nvPr/>
        </p:nvSpPr>
        <p:spPr>
          <a:xfrm>
            <a:off x="2852091" y="8614962"/>
            <a:ext cx="367037" cy="309210"/>
          </a:xfrm>
          <a:prstGeom prst="hexagon">
            <a:avLst>
              <a:gd fmla="val 14102" name="adj"/>
              <a:gd fmla="val 115470" name="vf"/>
            </a:avLst>
          </a:prstGeom>
          <a:blipFill rotWithShape="1">
            <a:blip r:embed="rId12">
              <a:alphaModFix amt="80000"/>
            </a:blip>
            <a:stretch>
              <a:fillRect b="0" l="0" r="0" t="0"/>
            </a:stretch>
          </a:blipFill>
          <a:ln cap="flat" cmpd="sng" w="25400">
            <a:solidFill>
              <a:srgbClr val="4B7687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4"/>
          <p:cNvSpPr/>
          <p:nvPr/>
        </p:nvSpPr>
        <p:spPr>
          <a:xfrm>
            <a:off x="13096367" y="3279436"/>
            <a:ext cx="329404" cy="277506"/>
          </a:xfrm>
          <a:prstGeom prst="hexagon">
            <a:avLst>
              <a:gd fmla="val 14102" name="adj"/>
              <a:gd fmla="val 115470" name="vf"/>
            </a:avLst>
          </a:prstGeom>
          <a:blipFill rotWithShape="1">
            <a:blip r:embed="rId13">
              <a:alphaModFix amt="80000"/>
            </a:blip>
            <a:stretch>
              <a:fillRect b="0" l="0" r="0" t="0"/>
            </a:stretch>
          </a:blipFill>
          <a:ln cap="flat" cmpd="sng" w="25400">
            <a:solidFill>
              <a:srgbClr val="4B7687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4"/>
          <p:cNvSpPr/>
          <p:nvPr/>
        </p:nvSpPr>
        <p:spPr>
          <a:xfrm>
            <a:off x="14157258" y="3565104"/>
            <a:ext cx="598154" cy="503914"/>
          </a:xfrm>
          <a:prstGeom prst="hexagon">
            <a:avLst>
              <a:gd fmla="val 14102" name="adj"/>
              <a:gd fmla="val 115470" name="vf"/>
            </a:avLst>
          </a:prstGeom>
          <a:blipFill rotWithShape="1">
            <a:blip r:embed="rId14">
              <a:alphaModFix amt="80000"/>
            </a:blip>
            <a:stretch>
              <a:fillRect b="0" l="0" r="0" t="0"/>
            </a:stretch>
          </a:blipFill>
          <a:ln cap="flat" cmpd="sng" w="25400">
            <a:solidFill>
              <a:srgbClr val="4B7687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5"/>
          <p:cNvSpPr/>
          <p:nvPr/>
        </p:nvSpPr>
        <p:spPr>
          <a:xfrm>
            <a:off x="3291840" y="1869441"/>
            <a:ext cx="13075920" cy="64633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65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1103" name="Google Shape;1103;p65"/>
          <p:cNvSpPr txBox="1"/>
          <p:nvPr/>
        </p:nvSpPr>
        <p:spPr>
          <a:xfrm>
            <a:off x="671966" y="1069463"/>
            <a:ext cx="57288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 튜닝</a:t>
            </a:r>
            <a:endParaRPr/>
          </a:p>
        </p:txBody>
      </p:sp>
      <p:sp>
        <p:nvSpPr>
          <p:cNvPr id="1104" name="Google Shape;1104;p65"/>
          <p:cNvSpPr/>
          <p:nvPr/>
        </p:nvSpPr>
        <p:spPr>
          <a:xfrm>
            <a:off x="1021984" y="1899045"/>
            <a:ext cx="2315576" cy="596357"/>
          </a:xfrm>
          <a:prstGeom prst="roundRect">
            <a:avLst>
              <a:gd fmla="val 16667" name="adj"/>
            </a:avLst>
          </a:prstGeom>
          <a:solidFill>
            <a:srgbClr val="2058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 txBox="1"/>
          <p:nvPr/>
        </p:nvSpPr>
        <p:spPr>
          <a:xfrm>
            <a:off x="1386840" y="1960881"/>
            <a:ext cx="16925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 구성</a:t>
            </a:r>
            <a:endParaRPr/>
          </a:p>
        </p:txBody>
      </p:sp>
      <p:sp>
        <p:nvSpPr>
          <p:cNvPr id="1106" name="Google Shape;1106;p65"/>
          <p:cNvSpPr txBox="1"/>
          <p:nvPr/>
        </p:nvSpPr>
        <p:spPr>
          <a:xfrm>
            <a:off x="3459480" y="2023180"/>
            <a:ext cx="127558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layers=3, units=7, epochs = 1000, optimizer = ‘adam’, activation_function = (‘softmax’, ‘tanh’)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7" name="Google Shape;1107;p65"/>
          <p:cNvCxnSpPr/>
          <p:nvPr/>
        </p:nvCxnSpPr>
        <p:spPr>
          <a:xfrm flipH="1" rot="10800000">
            <a:off x="11086480" y="4110453"/>
            <a:ext cx="1888800" cy="1257900"/>
          </a:xfrm>
          <a:prstGeom prst="bentConnector3">
            <a:avLst>
              <a:gd fmla="val 46030" name="adj1"/>
            </a:avLst>
          </a:prstGeom>
          <a:noFill/>
          <a:ln cap="flat" cmpd="sng" w="381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8" name="Google Shape;1108;p65"/>
          <p:cNvCxnSpPr/>
          <p:nvPr/>
        </p:nvCxnSpPr>
        <p:spPr>
          <a:xfrm>
            <a:off x="9428813" y="7375161"/>
            <a:ext cx="3360900" cy="1042500"/>
          </a:xfrm>
          <a:prstGeom prst="bentConnector3">
            <a:avLst>
              <a:gd fmla="val 74531" name="adj1"/>
            </a:avLst>
          </a:prstGeom>
          <a:noFill/>
          <a:ln cap="flat" cmpd="sng" w="381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9" name="Google Shape;1109;p65"/>
          <p:cNvSpPr txBox="1"/>
          <p:nvPr/>
        </p:nvSpPr>
        <p:spPr>
          <a:xfrm>
            <a:off x="12565519" y="7732515"/>
            <a:ext cx="4659434" cy="1892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Lambda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조절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안정형, 안전추구형, 위험중립형, 적극투자형, 공격투자형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p65"/>
          <p:cNvCxnSpPr/>
          <p:nvPr/>
        </p:nvCxnSpPr>
        <p:spPr>
          <a:xfrm flipH="1">
            <a:off x="4814395" y="6409516"/>
            <a:ext cx="2653200" cy="2007900"/>
          </a:xfrm>
          <a:prstGeom prst="bentConnector3">
            <a:avLst>
              <a:gd fmla="val 36442" name="adj1"/>
            </a:avLst>
          </a:prstGeom>
          <a:noFill/>
          <a:ln cap="flat" cmpd="sng" w="381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1" name="Google Shape;1111;p65"/>
          <p:cNvSpPr txBox="1"/>
          <p:nvPr/>
        </p:nvSpPr>
        <p:spPr>
          <a:xfrm>
            <a:off x="671966" y="7896360"/>
            <a:ext cx="4659434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Window_size</a:t>
            </a:r>
            <a:endParaRPr b="0" i="0" sz="3200" u="none" cap="none" strike="noStrik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20 ~ 60</a:t>
            </a:r>
            <a:endParaRPr b="0" i="0" sz="3200" u="none" cap="none" strike="noStrik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12" name="Google Shape;1112;p65"/>
          <p:cNvSpPr txBox="1"/>
          <p:nvPr/>
        </p:nvSpPr>
        <p:spPr>
          <a:xfrm>
            <a:off x="6706541" y="8567132"/>
            <a:ext cx="44983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205867"/>
                </a:solidFill>
                <a:latin typeface="Arial"/>
                <a:ea typeface="Arial"/>
                <a:cs typeface="Arial"/>
                <a:sym typeface="Arial"/>
              </a:rPr>
              <a:t>“모델학습 734회”</a:t>
            </a:r>
            <a:endParaRPr b="0" i="0" sz="4400" u="none" cap="none" strike="noStrike">
              <a:solidFill>
                <a:srgbClr val="2058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 txBox="1"/>
          <p:nvPr/>
        </p:nvSpPr>
        <p:spPr>
          <a:xfrm>
            <a:off x="12403125" y="3576167"/>
            <a:ext cx="4659434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Epochs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조절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120, 500, 1000, 5000</a:t>
            </a:r>
            <a:endParaRPr/>
          </a:p>
        </p:txBody>
      </p:sp>
      <p:cxnSp>
        <p:nvCxnSpPr>
          <p:cNvPr id="1114" name="Google Shape;1114;p65"/>
          <p:cNvCxnSpPr/>
          <p:nvPr/>
        </p:nvCxnSpPr>
        <p:spPr>
          <a:xfrm rot="10800000">
            <a:off x="4707022" y="4426972"/>
            <a:ext cx="3647400" cy="611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15" name="Google Shape;111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799" y="3359078"/>
            <a:ext cx="5630061" cy="5058481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5"/>
          <p:cNvSpPr txBox="1"/>
          <p:nvPr/>
        </p:nvSpPr>
        <p:spPr>
          <a:xfrm>
            <a:off x="612287" y="3721494"/>
            <a:ext cx="490371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Activation_function</a:t>
            </a:r>
            <a:endParaRPr b="0" i="0" sz="3200" u="none" cap="none" strike="noStrik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relu, tanh, softmax</a:t>
            </a:r>
            <a:endParaRPr b="0" i="0" sz="2000" u="none" cap="none" strike="noStrik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12770744" y="5502253"/>
            <a:ext cx="3938651" cy="1892826"/>
          </a:xfrm>
          <a:prstGeom prst="wedgeRectCallout">
            <a:avLst>
              <a:gd fmla="val -64601" name="adj1"/>
              <a:gd fmla="val -22508" name="adj2"/>
            </a:avLst>
          </a:prstGeom>
          <a:solidFill>
            <a:srgbClr val="FBFBFB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5"/>
          <p:cNvSpPr txBox="1"/>
          <p:nvPr/>
        </p:nvSpPr>
        <p:spPr>
          <a:xfrm>
            <a:off x="13358435" y="6046624"/>
            <a:ext cx="2748811" cy="665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“Sharp ratio”</a:t>
            </a:r>
            <a:endParaRPr/>
          </a:p>
        </p:txBody>
      </p:sp>
      <p:sp>
        <p:nvSpPr>
          <p:cNvPr id="1119" name="Google Shape;1119;p65"/>
          <p:cNvSpPr txBox="1"/>
          <p:nvPr/>
        </p:nvSpPr>
        <p:spPr>
          <a:xfrm>
            <a:off x="13358436" y="6624766"/>
            <a:ext cx="274881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위험조정수익률</a:t>
            </a:r>
            <a:endParaRPr b="0" i="0" sz="2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20" name="Google Shape;1120;p65"/>
          <p:cNvSpPr txBox="1"/>
          <p:nvPr/>
        </p:nvSpPr>
        <p:spPr>
          <a:xfrm>
            <a:off x="13365663" y="5510792"/>
            <a:ext cx="274881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 평가지표 ]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6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1127" name="Google Shape;1127;p66"/>
          <p:cNvSpPr txBox="1"/>
          <p:nvPr/>
        </p:nvSpPr>
        <p:spPr>
          <a:xfrm>
            <a:off x="671967" y="1069463"/>
            <a:ext cx="51328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 튜닝 결과</a:t>
            </a:r>
            <a:endParaRPr/>
          </a:p>
        </p:txBody>
      </p:sp>
      <p:graphicFrame>
        <p:nvGraphicFramePr>
          <p:cNvPr id="1128" name="Google Shape;1128;p66"/>
          <p:cNvGraphicFramePr/>
          <p:nvPr/>
        </p:nvGraphicFramePr>
        <p:xfrm>
          <a:off x="1447800" y="20878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0645725"/>
                <a:gridCol w="4731425"/>
              </a:tblGrid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Parameter</a:t>
                      </a:r>
                      <a:endParaRPr sz="32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45725" marB="45725" marR="91450" marL="91450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Value</a:t>
                      </a:r>
                      <a:endParaRPr sz="32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45725" marB="45725" marR="91450" marL="91450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The Number of Hidden layers (은닉층 수)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Units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Activation Function (활성화 함수)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Softmax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Batch_size (배치 크기)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64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Window size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Epochs (반복 횟수)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Optimization (알고리즘)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Adam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Dropout Regularization (규제)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7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7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1135" name="Google Shape;1135;p67"/>
          <p:cNvSpPr txBox="1"/>
          <p:nvPr/>
        </p:nvSpPr>
        <p:spPr>
          <a:xfrm>
            <a:off x="671966" y="1069463"/>
            <a:ext cx="79173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 예측결과 시각화 </a:t>
            </a:r>
            <a:endParaRPr b="0" i="0" sz="3600" u="none" cap="none" strike="noStrike">
              <a:solidFill>
                <a:srgbClr val="3F3F3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36" name="Google Shape;1136;p67"/>
          <p:cNvSpPr/>
          <p:nvPr/>
        </p:nvSpPr>
        <p:spPr>
          <a:xfrm>
            <a:off x="3291840" y="1869441"/>
            <a:ext cx="13075920" cy="64633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7"/>
          <p:cNvSpPr/>
          <p:nvPr/>
        </p:nvSpPr>
        <p:spPr>
          <a:xfrm>
            <a:off x="1021984" y="1899045"/>
            <a:ext cx="2315576" cy="596357"/>
          </a:xfrm>
          <a:prstGeom prst="roundRect">
            <a:avLst>
              <a:gd fmla="val 16667" name="adj"/>
            </a:avLst>
          </a:prstGeom>
          <a:solidFill>
            <a:srgbClr val="2058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7"/>
          <p:cNvSpPr txBox="1"/>
          <p:nvPr/>
        </p:nvSpPr>
        <p:spPr>
          <a:xfrm>
            <a:off x="1386840" y="1960881"/>
            <a:ext cx="16925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 구성</a:t>
            </a:r>
            <a:endParaRPr/>
          </a:p>
        </p:txBody>
      </p:sp>
      <p:sp>
        <p:nvSpPr>
          <p:cNvPr id="1139" name="Google Shape;1139;p67"/>
          <p:cNvSpPr txBox="1"/>
          <p:nvPr/>
        </p:nvSpPr>
        <p:spPr>
          <a:xfrm>
            <a:off x="3459480" y="2023180"/>
            <a:ext cx="127558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layers=3, units=7, epochs = 1000, optimizer = ‘adam’, activation_function = (‘softmax’, ‘tanh’)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67"/>
          <p:cNvGrpSpPr/>
          <p:nvPr/>
        </p:nvGrpSpPr>
        <p:grpSpPr>
          <a:xfrm>
            <a:off x="1021984" y="2813985"/>
            <a:ext cx="8122016" cy="4193417"/>
            <a:chOff x="1372002" y="2992749"/>
            <a:chExt cx="8549238" cy="4246251"/>
          </a:xfrm>
        </p:grpSpPr>
        <p:pic>
          <p:nvPicPr>
            <p:cNvPr id="1141" name="Google Shape;1141;p67"/>
            <p:cNvPicPr preferRelativeResize="0"/>
            <p:nvPr/>
          </p:nvPicPr>
          <p:blipFill rotWithShape="1">
            <a:blip r:embed="rId3">
              <a:alphaModFix/>
            </a:blip>
            <a:srcRect b="13160" l="6900" r="9488" t="11800"/>
            <a:stretch/>
          </p:blipFill>
          <p:spPr>
            <a:xfrm>
              <a:off x="1372002" y="3290148"/>
              <a:ext cx="8549238" cy="394885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142" name="Google Shape;1142;p67"/>
            <p:cNvSpPr/>
            <p:nvPr/>
          </p:nvSpPr>
          <p:spPr>
            <a:xfrm>
              <a:off x="1977495" y="3337613"/>
              <a:ext cx="1697900" cy="10143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67"/>
            <p:cNvSpPr/>
            <p:nvPr/>
          </p:nvSpPr>
          <p:spPr>
            <a:xfrm>
              <a:off x="4659478" y="2992749"/>
              <a:ext cx="2138839" cy="594798"/>
            </a:xfrm>
            <a:prstGeom prst="roundRect">
              <a:avLst>
                <a:gd fmla="val 16667" name="adj"/>
              </a:avLst>
            </a:prstGeom>
            <a:solidFill>
              <a:srgbClr val="20586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Lambda 0.0</a:t>
              </a:r>
              <a:endParaRPr b="0" i="0" sz="2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pic>
        <p:nvPicPr>
          <p:cNvPr id="1144" name="Google Shape;114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5138" y="3085697"/>
            <a:ext cx="7840878" cy="389971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45" name="Google Shape;1145;p67"/>
          <p:cNvSpPr/>
          <p:nvPr/>
        </p:nvSpPr>
        <p:spPr>
          <a:xfrm>
            <a:off x="12649098" y="2813985"/>
            <a:ext cx="2031957" cy="587398"/>
          </a:xfrm>
          <a:prstGeom prst="roundRect">
            <a:avLst>
              <a:gd fmla="val 16667" name="adj"/>
            </a:avLst>
          </a:prstGeom>
          <a:solidFill>
            <a:srgbClr val="2058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Lambda 0.1</a:t>
            </a:r>
            <a:endParaRPr b="0" i="0" sz="20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6" name="Google Shape;1146;p67"/>
          <p:cNvSpPr/>
          <p:nvPr/>
        </p:nvSpPr>
        <p:spPr>
          <a:xfrm>
            <a:off x="9915586" y="3144302"/>
            <a:ext cx="1613053" cy="1001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7" name="Google Shape;1147;p67"/>
          <p:cNvGrpSpPr/>
          <p:nvPr/>
        </p:nvGrpSpPr>
        <p:grpSpPr>
          <a:xfrm>
            <a:off x="3220846" y="7909727"/>
            <a:ext cx="12408584" cy="1015663"/>
            <a:chOff x="5097094" y="1879371"/>
            <a:chExt cx="9086474" cy="1015663"/>
          </a:xfrm>
        </p:grpSpPr>
        <p:sp>
          <p:nvSpPr>
            <p:cNvPr id="1148" name="Google Shape;1148;p67"/>
            <p:cNvSpPr txBox="1"/>
            <p:nvPr/>
          </p:nvSpPr>
          <p:spPr>
            <a:xfrm>
              <a:off x="5645980" y="2094814"/>
              <a:ext cx="80041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Lambda</a:t>
              </a:r>
              <a:r>
                <a:rPr b="1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(위험회피계수) 상승 시, Kospi 와의 수익률 비교</a:t>
              </a:r>
              <a:endPara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7"/>
            <p:cNvSpPr txBox="1"/>
            <p:nvPr/>
          </p:nvSpPr>
          <p:spPr>
            <a:xfrm>
              <a:off x="5097094" y="1879371"/>
              <a:ext cx="53340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7"/>
            <p:cNvSpPr txBox="1"/>
            <p:nvPr/>
          </p:nvSpPr>
          <p:spPr>
            <a:xfrm>
              <a:off x="13650168" y="1879371"/>
              <a:ext cx="53340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b="1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1" name="Google Shape;1151;p67"/>
          <p:cNvSpPr/>
          <p:nvPr/>
        </p:nvSpPr>
        <p:spPr>
          <a:xfrm>
            <a:off x="1759352" y="3229337"/>
            <a:ext cx="370390" cy="138436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7"/>
          <p:cNvSpPr/>
          <p:nvPr/>
        </p:nvSpPr>
        <p:spPr>
          <a:xfrm>
            <a:off x="1761281" y="3428570"/>
            <a:ext cx="370390" cy="1384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7"/>
          <p:cNvSpPr/>
          <p:nvPr/>
        </p:nvSpPr>
        <p:spPr>
          <a:xfrm>
            <a:off x="1762954" y="3622135"/>
            <a:ext cx="370390" cy="1384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67"/>
          <p:cNvSpPr/>
          <p:nvPr/>
        </p:nvSpPr>
        <p:spPr>
          <a:xfrm>
            <a:off x="1759352" y="3822546"/>
            <a:ext cx="370390" cy="1384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7"/>
          <p:cNvSpPr/>
          <p:nvPr/>
        </p:nvSpPr>
        <p:spPr>
          <a:xfrm>
            <a:off x="10070046" y="3233981"/>
            <a:ext cx="370390" cy="138436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67"/>
          <p:cNvSpPr/>
          <p:nvPr/>
        </p:nvSpPr>
        <p:spPr>
          <a:xfrm>
            <a:off x="10071975" y="3433214"/>
            <a:ext cx="370390" cy="1384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67"/>
          <p:cNvSpPr/>
          <p:nvPr/>
        </p:nvSpPr>
        <p:spPr>
          <a:xfrm>
            <a:off x="10073648" y="3626779"/>
            <a:ext cx="370390" cy="1384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67"/>
          <p:cNvSpPr/>
          <p:nvPr/>
        </p:nvSpPr>
        <p:spPr>
          <a:xfrm>
            <a:off x="10070046" y="3827190"/>
            <a:ext cx="370390" cy="1384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67"/>
          <p:cNvSpPr txBox="1"/>
          <p:nvPr/>
        </p:nvSpPr>
        <p:spPr>
          <a:xfrm>
            <a:off x="2139990" y="3138244"/>
            <a:ext cx="7676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0" name="Google Shape;1160;p67"/>
          <p:cNvSpPr txBox="1"/>
          <p:nvPr/>
        </p:nvSpPr>
        <p:spPr>
          <a:xfrm>
            <a:off x="2129742" y="3510641"/>
            <a:ext cx="7676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kospi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1" name="Google Shape;1161;p67"/>
          <p:cNvSpPr txBox="1"/>
          <p:nvPr/>
        </p:nvSpPr>
        <p:spPr>
          <a:xfrm>
            <a:off x="2118167" y="3781304"/>
            <a:ext cx="7676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미래</a:t>
            </a:r>
            <a:endParaRPr/>
          </a:p>
        </p:txBody>
      </p:sp>
      <p:sp>
        <p:nvSpPr>
          <p:cNvPr id="1162" name="Google Shape;1162;p67"/>
          <p:cNvSpPr txBox="1"/>
          <p:nvPr/>
        </p:nvSpPr>
        <p:spPr>
          <a:xfrm>
            <a:off x="2129742" y="3352142"/>
            <a:ext cx="7676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KB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3" name="Google Shape;1163;p67"/>
          <p:cNvSpPr txBox="1"/>
          <p:nvPr/>
        </p:nvSpPr>
        <p:spPr>
          <a:xfrm>
            <a:off x="10462259" y="3150658"/>
            <a:ext cx="7676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4" name="Google Shape;1164;p67"/>
          <p:cNvSpPr txBox="1"/>
          <p:nvPr/>
        </p:nvSpPr>
        <p:spPr>
          <a:xfrm>
            <a:off x="10452011" y="3523055"/>
            <a:ext cx="7676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kospi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5" name="Google Shape;1165;p67"/>
          <p:cNvSpPr txBox="1"/>
          <p:nvPr/>
        </p:nvSpPr>
        <p:spPr>
          <a:xfrm>
            <a:off x="10440436" y="3793718"/>
            <a:ext cx="7676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미래</a:t>
            </a:r>
            <a:endParaRPr/>
          </a:p>
        </p:txBody>
      </p:sp>
      <p:sp>
        <p:nvSpPr>
          <p:cNvPr id="1166" name="Google Shape;1166;p67"/>
          <p:cNvSpPr txBox="1"/>
          <p:nvPr/>
        </p:nvSpPr>
        <p:spPr>
          <a:xfrm>
            <a:off x="10452011" y="3364556"/>
            <a:ext cx="7676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KB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7" name="Google Shape;1167;p67"/>
          <p:cNvSpPr txBox="1"/>
          <p:nvPr/>
        </p:nvSpPr>
        <p:spPr>
          <a:xfrm>
            <a:off x="4297743" y="7161781"/>
            <a:ext cx="17268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위험선호</a:t>
            </a:r>
            <a:endParaRPr/>
          </a:p>
        </p:txBody>
      </p:sp>
      <p:sp>
        <p:nvSpPr>
          <p:cNvPr id="1168" name="Google Shape;1168;p67"/>
          <p:cNvSpPr txBox="1"/>
          <p:nvPr/>
        </p:nvSpPr>
        <p:spPr>
          <a:xfrm>
            <a:off x="12954230" y="7161781"/>
            <a:ext cx="17268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안전선호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8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68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1175" name="Google Shape;1175;p68"/>
          <p:cNvSpPr txBox="1"/>
          <p:nvPr/>
        </p:nvSpPr>
        <p:spPr>
          <a:xfrm>
            <a:off x="671967" y="1069463"/>
            <a:ext cx="638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 예측결과 시각화 - </a:t>
            </a:r>
            <a:r>
              <a:rPr b="0" i="0" lang="en-US" sz="3600" u="none" cap="none" strike="noStrike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MDD</a:t>
            </a:r>
            <a:endParaRPr b="0" i="0" sz="3600" u="none" cap="none" strike="noStrike">
              <a:solidFill>
                <a:srgbClr val="FFC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76" name="Google Shape;117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778" y="5827160"/>
            <a:ext cx="14936444" cy="339974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177" name="Google Shape;117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5778" y="2144169"/>
            <a:ext cx="14936444" cy="339974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78" name="Google Shape;1178;p68"/>
          <p:cNvSpPr/>
          <p:nvPr/>
        </p:nvSpPr>
        <p:spPr>
          <a:xfrm>
            <a:off x="1688123" y="5702516"/>
            <a:ext cx="2233535" cy="859394"/>
          </a:xfrm>
          <a:prstGeom prst="flowChartDocument">
            <a:avLst/>
          </a:prstGeom>
          <a:solidFill>
            <a:srgbClr val="2058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68"/>
          <p:cNvSpPr txBox="1"/>
          <p:nvPr/>
        </p:nvSpPr>
        <p:spPr>
          <a:xfrm>
            <a:off x="1854745" y="5827160"/>
            <a:ext cx="19337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공격투자형</a:t>
            </a:r>
            <a:endParaRPr/>
          </a:p>
        </p:txBody>
      </p:sp>
      <p:sp>
        <p:nvSpPr>
          <p:cNvPr id="1180" name="Google Shape;1180;p68"/>
          <p:cNvSpPr/>
          <p:nvPr/>
        </p:nvSpPr>
        <p:spPr>
          <a:xfrm>
            <a:off x="1688122" y="1910613"/>
            <a:ext cx="2233536" cy="828211"/>
          </a:xfrm>
          <a:prstGeom prst="flowChartDocument">
            <a:avLst/>
          </a:prstGeom>
          <a:solidFill>
            <a:srgbClr val="2058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68"/>
          <p:cNvSpPr txBox="1"/>
          <p:nvPr/>
        </p:nvSpPr>
        <p:spPr>
          <a:xfrm>
            <a:off x="2145322" y="2041639"/>
            <a:ext cx="13191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안전형</a:t>
            </a:r>
            <a:endParaRPr/>
          </a:p>
        </p:txBody>
      </p:sp>
      <p:sp>
        <p:nvSpPr>
          <p:cNvPr id="1182" name="Google Shape;1182;p68"/>
          <p:cNvSpPr/>
          <p:nvPr/>
        </p:nvSpPr>
        <p:spPr>
          <a:xfrm>
            <a:off x="10508105" y="7180289"/>
            <a:ext cx="1079292" cy="569626"/>
          </a:xfrm>
          <a:prstGeom prst="wedgeRectCallout">
            <a:avLst>
              <a:gd fmla="val -75000" name="adj1"/>
              <a:gd fmla="val -29605" name="adj2"/>
            </a:avLst>
          </a:prstGeom>
          <a:solidFill>
            <a:srgbClr val="FBFBFB"/>
          </a:solidFill>
          <a:ln cap="flat" cmpd="sng" w="508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-18%</a:t>
            </a:r>
            <a:endParaRPr b="0" i="0" sz="2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8"/>
          <p:cNvSpPr/>
          <p:nvPr/>
        </p:nvSpPr>
        <p:spPr>
          <a:xfrm>
            <a:off x="10508105" y="3045502"/>
            <a:ext cx="1079292" cy="569626"/>
          </a:xfrm>
          <a:prstGeom prst="wedgeRectCallout">
            <a:avLst>
              <a:gd fmla="val -75000" name="adj1"/>
              <a:gd fmla="val -29605" name="adj2"/>
            </a:avLst>
          </a:prstGeom>
          <a:solidFill>
            <a:srgbClr val="FBFBFB"/>
          </a:solidFill>
          <a:ln cap="flat" cmpd="sng" w="508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-12%</a:t>
            </a:r>
            <a:endParaRPr b="0" i="0" sz="2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593" y="1801844"/>
            <a:ext cx="16900607" cy="7653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5"/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228" name="Google Shape;22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5"/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5"/>
          <p:cNvCxnSpPr/>
          <p:nvPr/>
        </p:nvCxnSpPr>
        <p:spPr>
          <a:xfrm>
            <a:off x="16387853" y="5109344"/>
            <a:ext cx="0" cy="3676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5"/>
          <p:cNvCxnSpPr/>
          <p:nvPr/>
        </p:nvCxnSpPr>
        <p:spPr>
          <a:xfrm>
            <a:off x="16384263" y="5757358"/>
            <a:ext cx="0" cy="37741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3" name="Google Shape;233;p5"/>
          <p:cNvGrpSpPr/>
          <p:nvPr/>
        </p:nvGrpSpPr>
        <p:grpSpPr>
          <a:xfrm>
            <a:off x="15999546" y="3328403"/>
            <a:ext cx="769434" cy="750131"/>
            <a:chOff x="14706532" y="3145906"/>
            <a:chExt cx="1016281" cy="1037461"/>
          </a:xfrm>
        </p:grpSpPr>
        <p:grpSp>
          <p:nvGrpSpPr>
            <p:cNvPr id="234" name="Google Shape;234;p5"/>
            <p:cNvGrpSpPr/>
            <p:nvPr/>
          </p:nvGrpSpPr>
          <p:grpSpPr>
            <a:xfrm>
              <a:off x="14706532" y="3145906"/>
              <a:ext cx="1016281" cy="1037461"/>
              <a:chOff x="15300265" y="2377694"/>
              <a:chExt cx="2475229" cy="252681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15300265" y="2377694"/>
                <a:ext cx="2475229" cy="252681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15355685" y="2399801"/>
                <a:ext cx="2321206" cy="243210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7" name="Google Shape;237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882767" y="3343139"/>
              <a:ext cx="646122" cy="6461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5"/>
          <p:cNvSpPr/>
          <p:nvPr/>
        </p:nvSpPr>
        <p:spPr>
          <a:xfrm>
            <a:off x="15773450" y="4326948"/>
            <a:ext cx="1288197" cy="37000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회의록</a:t>
            </a:r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6회 작성</a:t>
            </a:r>
            <a:endParaRPr/>
          </a:p>
        </p:txBody>
      </p:sp>
      <p:grpSp>
        <p:nvGrpSpPr>
          <p:cNvPr id="239" name="Google Shape;239;p5"/>
          <p:cNvGrpSpPr/>
          <p:nvPr/>
        </p:nvGrpSpPr>
        <p:grpSpPr>
          <a:xfrm>
            <a:off x="15999547" y="6840865"/>
            <a:ext cx="769434" cy="783919"/>
            <a:chOff x="14673044" y="6909400"/>
            <a:chExt cx="884553" cy="902988"/>
          </a:xfrm>
        </p:grpSpPr>
        <p:grpSp>
          <p:nvGrpSpPr>
            <p:cNvPr id="240" name="Google Shape;240;p5"/>
            <p:cNvGrpSpPr/>
            <p:nvPr/>
          </p:nvGrpSpPr>
          <p:grpSpPr>
            <a:xfrm>
              <a:off x="14673044" y="6909400"/>
              <a:ext cx="884553" cy="902988"/>
              <a:chOff x="15300265" y="5623400"/>
              <a:chExt cx="2475229" cy="2526815"/>
            </a:xfrm>
          </p:grpSpPr>
          <p:sp>
            <p:nvSpPr>
              <p:cNvPr id="241" name="Google Shape;241;p5"/>
              <p:cNvSpPr/>
              <p:nvPr/>
            </p:nvSpPr>
            <p:spPr>
              <a:xfrm>
                <a:off x="15300265" y="5623400"/>
                <a:ext cx="2475229" cy="252681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15355685" y="5663136"/>
                <a:ext cx="2321206" cy="243210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43" name="Google Shape;243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826398" y="7076965"/>
              <a:ext cx="562411" cy="5624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5"/>
          <p:cNvSpPr/>
          <p:nvPr/>
        </p:nvSpPr>
        <p:spPr>
          <a:xfrm>
            <a:off x="15773450" y="6090273"/>
            <a:ext cx="1288197" cy="467006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회의PPT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22회 작성</a:t>
            </a:r>
            <a:endParaRPr/>
          </a:p>
        </p:txBody>
      </p:sp>
      <p:pic>
        <p:nvPicPr>
          <p:cNvPr id="245" name="Google Shape;24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593" y="1183117"/>
            <a:ext cx="6994776" cy="22242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"/>
          <p:cNvSpPr txBox="1"/>
          <p:nvPr/>
        </p:nvSpPr>
        <p:spPr>
          <a:xfrm>
            <a:off x="594644" y="466848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업무 프로세스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5"/>
          <p:cNvCxnSpPr/>
          <p:nvPr/>
        </p:nvCxnSpPr>
        <p:spPr>
          <a:xfrm>
            <a:off x="16384263" y="4716694"/>
            <a:ext cx="0" cy="37741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9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9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모델링</a:t>
            </a:r>
            <a:endParaRPr/>
          </a:p>
        </p:txBody>
      </p:sp>
      <p:sp>
        <p:nvSpPr>
          <p:cNvPr id="1190" name="Google Shape;1190;p69"/>
          <p:cNvSpPr txBox="1"/>
          <p:nvPr/>
        </p:nvSpPr>
        <p:spPr>
          <a:xfrm>
            <a:off x="671967" y="1069463"/>
            <a:ext cx="638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주식투자기법 결합</a:t>
            </a:r>
            <a:endParaRPr b="0" i="0" sz="3600" u="none" cap="none" strike="noStrike">
              <a:solidFill>
                <a:srgbClr val="FFC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91" name="Google Shape;1191;p69"/>
          <p:cNvSpPr/>
          <p:nvPr/>
        </p:nvSpPr>
        <p:spPr>
          <a:xfrm>
            <a:off x="2158584" y="2472799"/>
            <a:ext cx="3297738" cy="1094860"/>
          </a:xfrm>
          <a:prstGeom prst="flowChartDocument">
            <a:avLst/>
          </a:prstGeom>
          <a:noFill/>
          <a:ln cap="flat" cmpd="sng" w="25400">
            <a:solidFill>
              <a:srgbClr val="2440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69"/>
          <p:cNvSpPr txBox="1"/>
          <p:nvPr/>
        </p:nvSpPr>
        <p:spPr>
          <a:xfrm>
            <a:off x="2503308" y="2689817"/>
            <a:ext cx="26082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Input Layer</a:t>
            </a:r>
            <a:endParaRPr b="0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문구, 봉투이(가) 표시된 사진&#10;&#10;자동 생성된 설명" id="1197" name="Google Shape;1197;p70"/>
          <p:cNvPicPr preferRelativeResize="0"/>
          <p:nvPr/>
        </p:nvPicPr>
        <p:blipFill rotWithShape="1">
          <a:blip r:embed="rId3">
            <a:alphaModFix amt="50000"/>
          </a:blip>
          <a:srcRect b="17388" l="0" r="0" t="17174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1198" name="Google Shape;1198;p70"/>
          <p:cNvSpPr txBox="1"/>
          <p:nvPr/>
        </p:nvSpPr>
        <p:spPr>
          <a:xfrm>
            <a:off x="1328738" y="1128713"/>
            <a:ext cx="781526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주식투자전략</a:t>
            </a:r>
            <a:endParaRPr/>
          </a:p>
        </p:txBody>
      </p:sp>
      <p:sp>
        <p:nvSpPr>
          <p:cNvPr id="1199" name="Google Shape;1199;p70"/>
          <p:cNvSpPr/>
          <p:nvPr/>
        </p:nvSpPr>
        <p:spPr>
          <a:xfrm>
            <a:off x="1414461" y="3122853"/>
            <a:ext cx="4940619" cy="1295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70"/>
          <p:cNvSpPr txBox="1"/>
          <p:nvPr/>
        </p:nvSpPr>
        <p:spPr>
          <a:xfrm>
            <a:off x="1328738" y="3375659"/>
            <a:ext cx="47672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포트폴리오 기업 선정 방법 및 전략</a:t>
            </a:r>
            <a:endParaRPr/>
          </a:p>
        </p:txBody>
      </p:sp>
      <p:sp>
        <p:nvSpPr>
          <p:cNvPr id="1201" name="Google Shape;1201;p70"/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70"/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3" name="Google Shape;1203;p70"/>
          <p:cNvGrpSpPr/>
          <p:nvPr/>
        </p:nvGrpSpPr>
        <p:grpSpPr>
          <a:xfrm>
            <a:off x="1414461" y="4800600"/>
            <a:ext cx="4403884" cy="2514600"/>
            <a:chOff x="1417320" y="1478280"/>
            <a:chExt cx="4403884" cy="2514600"/>
          </a:xfrm>
        </p:grpSpPr>
        <p:sp>
          <p:nvSpPr>
            <p:cNvPr id="1204" name="Google Shape;1204;p70"/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rgbClr val="262626">
                <a:alpha val="9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5" name="Google Shape;1205;p70"/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1206" name="Google Shape;1206;p70"/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01.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투자전략</a:t>
                </a:r>
                <a:endParaRPr b="0" i="0" sz="4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70"/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70"/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선행연구 : 3대 거장 투자 전략</a:t>
                </a:r>
                <a:endParaRPr/>
              </a:p>
            </p:txBody>
          </p:sp>
        </p:grpSp>
      </p:grpSp>
      <p:cxnSp>
        <p:nvCxnSpPr>
          <p:cNvPr id="1209" name="Google Shape;1209;p70"/>
          <p:cNvCxnSpPr/>
          <p:nvPr/>
        </p:nvCxnSpPr>
        <p:spPr>
          <a:xfrm>
            <a:off x="5696425" y="6068139"/>
            <a:ext cx="907018" cy="0"/>
          </a:xfrm>
          <a:prstGeom prst="straightConnector1">
            <a:avLst/>
          </a:prstGeom>
          <a:noFill/>
          <a:ln cap="flat" cmpd="sng" w="50800">
            <a:solidFill>
              <a:srgbClr val="FFCC00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1210" name="Google Shape;1210;p70"/>
          <p:cNvGrpSpPr/>
          <p:nvPr/>
        </p:nvGrpSpPr>
        <p:grpSpPr>
          <a:xfrm>
            <a:off x="7131290" y="4800600"/>
            <a:ext cx="4403884" cy="2514600"/>
            <a:chOff x="1417320" y="1478280"/>
            <a:chExt cx="4403884" cy="2514600"/>
          </a:xfrm>
        </p:grpSpPr>
        <p:sp>
          <p:nvSpPr>
            <p:cNvPr id="1211" name="Google Shape;1211;p70"/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rgbClr val="262626">
                <a:alpha val="9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2" name="Google Shape;1212;p70"/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1213" name="Google Shape;1213;p70"/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02.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기업종목선정</a:t>
                </a:r>
                <a:endParaRPr b="0" i="0" sz="4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70"/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70"/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전략별 선정조건 최적화</a:t>
                </a:r>
                <a:endParaRPr/>
              </a:p>
            </p:txBody>
          </p:sp>
        </p:grpSp>
      </p:grpSp>
      <p:cxnSp>
        <p:nvCxnSpPr>
          <p:cNvPr id="1216" name="Google Shape;1216;p70"/>
          <p:cNvCxnSpPr/>
          <p:nvPr/>
        </p:nvCxnSpPr>
        <p:spPr>
          <a:xfrm>
            <a:off x="11413254" y="6068139"/>
            <a:ext cx="907018" cy="0"/>
          </a:xfrm>
          <a:prstGeom prst="straightConnector1">
            <a:avLst/>
          </a:prstGeom>
          <a:noFill/>
          <a:ln cap="flat" cmpd="sng" w="50800">
            <a:solidFill>
              <a:srgbClr val="FFCC00"/>
            </a:solidFill>
            <a:prstDash val="dash"/>
            <a:round/>
            <a:headEnd len="sm" w="sm" type="none"/>
            <a:tailEnd len="med" w="med" type="triangle"/>
          </a:ln>
        </p:spPr>
      </p:cxnSp>
      <p:grpSp>
        <p:nvGrpSpPr>
          <p:cNvPr id="1217" name="Google Shape;1217;p70"/>
          <p:cNvGrpSpPr/>
          <p:nvPr/>
        </p:nvGrpSpPr>
        <p:grpSpPr>
          <a:xfrm>
            <a:off x="12708640" y="4785360"/>
            <a:ext cx="4403884" cy="2514600"/>
            <a:chOff x="1417320" y="1478280"/>
            <a:chExt cx="4403884" cy="2514600"/>
          </a:xfrm>
        </p:grpSpPr>
        <p:sp>
          <p:nvSpPr>
            <p:cNvPr id="1218" name="Google Shape;1218;p70"/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rgbClr val="262626">
                <a:alpha val="9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9" name="Google Shape;1219;p70"/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1220" name="Google Shape;1220;p70"/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03.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시각화</a:t>
                </a:r>
                <a:endParaRPr b="0" i="0" sz="4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70"/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70"/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코스피 수익률과 비교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1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71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주식투자전략</a:t>
            </a:r>
            <a:endParaRPr/>
          </a:p>
        </p:txBody>
      </p:sp>
      <p:sp>
        <p:nvSpPr>
          <p:cNvPr id="1229" name="Google Shape;1229;p71"/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3대 거장 – </a:t>
            </a:r>
            <a:r>
              <a:rPr b="0" i="0" lang="en-US" sz="3200" u="none" cap="none" strike="noStrike">
                <a:solidFill>
                  <a:srgbClr val="F2B8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린치, 그레이엄, 버핏</a:t>
            </a:r>
            <a:endParaRPr/>
          </a:p>
        </p:txBody>
      </p:sp>
      <p:grpSp>
        <p:nvGrpSpPr>
          <p:cNvPr id="1230" name="Google Shape;1230;p71"/>
          <p:cNvGrpSpPr/>
          <p:nvPr/>
        </p:nvGrpSpPr>
        <p:grpSpPr>
          <a:xfrm>
            <a:off x="12704768" y="1939986"/>
            <a:ext cx="4229631" cy="7950298"/>
            <a:chOff x="12704768" y="1939986"/>
            <a:chExt cx="4229631" cy="7950298"/>
          </a:xfrm>
        </p:grpSpPr>
        <p:sp>
          <p:nvSpPr>
            <p:cNvPr id="1231" name="Google Shape;1231;p71"/>
            <p:cNvSpPr/>
            <p:nvPr/>
          </p:nvSpPr>
          <p:spPr>
            <a:xfrm>
              <a:off x="12811710" y="7391886"/>
              <a:ext cx="4013646" cy="24983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1"/>
            <p:cNvSpPr txBox="1"/>
            <p:nvPr/>
          </p:nvSpPr>
          <p:spPr>
            <a:xfrm>
              <a:off x="12704768" y="7763922"/>
              <a:ext cx="4229631" cy="1754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F2B8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Rule No.1,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Never lose money</a:t>
              </a:r>
              <a:endParaRPr b="0" i="0" sz="24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F2B8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Rule No.2,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Never forget Rule No.1</a:t>
              </a:r>
              <a:endParaRPr b="1" i="0" sz="54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grpSp>
          <p:nvGrpSpPr>
            <p:cNvPr id="1233" name="Google Shape;1233;p71"/>
            <p:cNvGrpSpPr/>
            <p:nvPr/>
          </p:nvGrpSpPr>
          <p:grpSpPr>
            <a:xfrm>
              <a:off x="12704768" y="1939986"/>
              <a:ext cx="4120587" cy="5393122"/>
              <a:chOff x="13155559" y="1933381"/>
              <a:chExt cx="4120587" cy="5393122"/>
            </a:xfrm>
          </p:grpSpPr>
          <p:grpSp>
            <p:nvGrpSpPr>
              <p:cNvPr id="1234" name="Google Shape;1234;p71"/>
              <p:cNvGrpSpPr/>
              <p:nvPr/>
            </p:nvGrpSpPr>
            <p:grpSpPr>
              <a:xfrm>
                <a:off x="13155559" y="1933381"/>
                <a:ext cx="4120587" cy="4625158"/>
                <a:chOff x="13106399" y="2005729"/>
                <a:chExt cx="4120587" cy="4625158"/>
              </a:xfrm>
            </p:grpSpPr>
            <p:sp>
              <p:nvSpPr>
                <p:cNvPr id="1235" name="Google Shape;1235;p71"/>
                <p:cNvSpPr/>
                <p:nvPr/>
              </p:nvSpPr>
              <p:spPr>
                <a:xfrm>
                  <a:off x="13106399" y="2016661"/>
                  <a:ext cx="4120587" cy="4614226"/>
                </a:xfrm>
                <a:prstGeom prst="frame">
                  <a:avLst>
                    <a:gd fmla="val 17086" name="adj1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236" name="Google Shape;1236;p7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3106400" y="2005729"/>
                  <a:ext cx="3432502" cy="46251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37" name="Google Shape;1237;p71"/>
              <p:cNvSpPr txBox="1"/>
              <p:nvPr/>
            </p:nvSpPr>
            <p:spPr>
              <a:xfrm>
                <a:off x="13373170" y="6587839"/>
                <a:ext cx="2997281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Warren Buffett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(1930.08.31 ~ )</a:t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38" name="Google Shape;1238;p71"/>
          <p:cNvGrpSpPr/>
          <p:nvPr/>
        </p:nvGrpSpPr>
        <p:grpSpPr>
          <a:xfrm>
            <a:off x="7099140" y="1906588"/>
            <a:ext cx="4229631" cy="8005698"/>
            <a:chOff x="7082657" y="1906588"/>
            <a:chExt cx="4229631" cy="8005698"/>
          </a:xfrm>
        </p:grpSpPr>
        <p:grpSp>
          <p:nvGrpSpPr>
            <p:cNvPr id="1239" name="Google Shape;1239;p71"/>
            <p:cNvGrpSpPr/>
            <p:nvPr/>
          </p:nvGrpSpPr>
          <p:grpSpPr>
            <a:xfrm>
              <a:off x="7082657" y="1906588"/>
              <a:ext cx="4122688" cy="5319493"/>
              <a:chOff x="7425424" y="1944313"/>
              <a:chExt cx="4122688" cy="5319493"/>
            </a:xfrm>
          </p:grpSpPr>
          <p:grpSp>
            <p:nvGrpSpPr>
              <p:cNvPr id="1240" name="Google Shape;1240;p71"/>
              <p:cNvGrpSpPr/>
              <p:nvPr/>
            </p:nvGrpSpPr>
            <p:grpSpPr>
              <a:xfrm>
                <a:off x="7425424" y="1944313"/>
                <a:ext cx="4122688" cy="4580829"/>
                <a:chOff x="7426606" y="2016661"/>
                <a:chExt cx="4122688" cy="4580829"/>
              </a:xfrm>
            </p:grpSpPr>
            <p:sp>
              <p:nvSpPr>
                <p:cNvPr id="1241" name="Google Shape;1241;p71"/>
                <p:cNvSpPr/>
                <p:nvPr/>
              </p:nvSpPr>
              <p:spPr>
                <a:xfrm>
                  <a:off x="7428707" y="2016661"/>
                  <a:ext cx="4120587" cy="4580829"/>
                </a:xfrm>
                <a:prstGeom prst="frame">
                  <a:avLst>
                    <a:gd fmla="val 17086" name="adj1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242" name="Google Shape;1242;p7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426606" y="2039127"/>
                  <a:ext cx="3432501" cy="45583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43" name="Google Shape;1243;p71"/>
              <p:cNvSpPr txBox="1"/>
              <p:nvPr/>
            </p:nvSpPr>
            <p:spPr>
              <a:xfrm>
                <a:off x="7667614" y="6525142"/>
                <a:ext cx="2997281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Benjamin Graham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(1894.05.09 ~1976.09.21)</a:t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4" name="Google Shape;1244;p71"/>
            <p:cNvSpPr/>
            <p:nvPr/>
          </p:nvSpPr>
          <p:spPr>
            <a:xfrm>
              <a:off x="7131184" y="7413888"/>
              <a:ext cx="4074162" cy="24983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1"/>
            <p:cNvSpPr txBox="1"/>
            <p:nvPr/>
          </p:nvSpPr>
          <p:spPr>
            <a:xfrm>
              <a:off x="7082657" y="7710235"/>
              <a:ext cx="422963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The intelligent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investor is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who sells to </a:t>
              </a:r>
              <a:r>
                <a:rPr b="1" i="0" lang="en-US" sz="2400" u="none" cap="none" strike="noStrike">
                  <a:solidFill>
                    <a:srgbClr val="F2B8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optimists 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and buys from </a:t>
              </a:r>
              <a:r>
                <a:rPr b="1" i="0" lang="en-US" sz="2400" u="none" cap="none" strike="noStrike">
                  <a:solidFill>
                    <a:srgbClr val="F2B8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pessimists.</a:t>
              </a:r>
              <a:endParaRPr/>
            </a:p>
          </p:txBody>
        </p:sp>
      </p:grpSp>
      <p:grpSp>
        <p:nvGrpSpPr>
          <p:cNvPr id="1246" name="Google Shape;1246;p71"/>
          <p:cNvGrpSpPr/>
          <p:nvPr/>
        </p:nvGrpSpPr>
        <p:grpSpPr>
          <a:xfrm>
            <a:off x="1509705" y="1917520"/>
            <a:ext cx="4120587" cy="7925814"/>
            <a:chOff x="1509705" y="1917520"/>
            <a:chExt cx="4120587" cy="7925814"/>
          </a:xfrm>
        </p:grpSpPr>
        <p:grpSp>
          <p:nvGrpSpPr>
            <p:cNvPr id="1247" name="Google Shape;1247;p71"/>
            <p:cNvGrpSpPr/>
            <p:nvPr/>
          </p:nvGrpSpPr>
          <p:grpSpPr>
            <a:xfrm>
              <a:off x="1509705" y="1917520"/>
              <a:ext cx="4120587" cy="5339775"/>
              <a:chOff x="1614103" y="1944313"/>
              <a:chExt cx="4120587" cy="5339775"/>
            </a:xfrm>
          </p:grpSpPr>
          <p:grpSp>
            <p:nvGrpSpPr>
              <p:cNvPr id="1248" name="Google Shape;1248;p71"/>
              <p:cNvGrpSpPr/>
              <p:nvPr/>
            </p:nvGrpSpPr>
            <p:grpSpPr>
              <a:xfrm>
                <a:off x="1614103" y="1944313"/>
                <a:ext cx="4120587" cy="4580829"/>
                <a:chOff x="1746812" y="2016661"/>
                <a:chExt cx="4120587" cy="4580829"/>
              </a:xfrm>
            </p:grpSpPr>
            <p:sp>
              <p:nvSpPr>
                <p:cNvPr id="1249" name="Google Shape;1249;p71"/>
                <p:cNvSpPr/>
                <p:nvPr/>
              </p:nvSpPr>
              <p:spPr>
                <a:xfrm>
                  <a:off x="1746812" y="2016661"/>
                  <a:ext cx="4120587" cy="4580829"/>
                </a:xfrm>
                <a:prstGeom prst="frame">
                  <a:avLst>
                    <a:gd fmla="val 17086" name="adj1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250" name="Google Shape;1250;p7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1746812" y="2039127"/>
                  <a:ext cx="3432502" cy="45583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51" name="Google Shape;1251;p71"/>
              <p:cNvSpPr txBox="1"/>
              <p:nvPr/>
            </p:nvSpPr>
            <p:spPr>
              <a:xfrm>
                <a:off x="2503811" y="6545424"/>
                <a:ext cx="2121741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Peter Lynch 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(1944.01.19 ~ )</a:t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2" name="Google Shape;1252;p71"/>
            <p:cNvSpPr/>
            <p:nvPr/>
          </p:nvSpPr>
          <p:spPr>
            <a:xfrm>
              <a:off x="1509705" y="7344936"/>
              <a:ext cx="4120587" cy="24983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1"/>
            <p:cNvSpPr txBox="1"/>
            <p:nvPr/>
          </p:nvSpPr>
          <p:spPr>
            <a:xfrm>
              <a:off x="1688561" y="8010614"/>
              <a:ext cx="376287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Know </a:t>
              </a:r>
              <a:r>
                <a:rPr b="1" i="0" lang="en-US" sz="2400" u="none" cap="none" strike="noStrike">
                  <a:solidFill>
                    <a:srgbClr val="F2B8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what 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you own,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and know </a:t>
              </a:r>
              <a:r>
                <a:rPr b="1" i="0" lang="en-US" sz="2400" u="none" cap="none" strike="noStrike">
                  <a:solidFill>
                    <a:srgbClr val="F2B8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why 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you own it</a:t>
              </a:r>
              <a:endParaRPr b="1" i="0" sz="54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8" name="Google Shape;1258;p72"/>
          <p:cNvCxnSpPr/>
          <p:nvPr/>
        </p:nvCxnSpPr>
        <p:spPr>
          <a:xfrm>
            <a:off x="11026140" y="7368341"/>
            <a:ext cx="2190501" cy="0"/>
          </a:xfrm>
          <a:prstGeom prst="straightConnector1">
            <a:avLst/>
          </a:prstGeom>
          <a:noFill/>
          <a:ln cap="flat" cmpd="sng" w="50800">
            <a:solidFill>
              <a:srgbClr val="24406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9" name="Google Shape;1259;p72"/>
          <p:cNvCxnSpPr/>
          <p:nvPr/>
        </p:nvCxnSpPr>
        <p:spPr>
          <a:xfrm>
            <a:off x="10961619" y="3040181"/>
            <a:ext cx="2190501" cy="0"/>
          </a:xfrm>
          <a:prstGeom prst="straightConnector1">
            <a:avLst/>
          </a:prstGeom>
          <a:noFill/>
          <a:ln cap="flat" cmpd="sng" w="50800">
            <a:solidFill>
              <a:srgbClr val="24406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260" name="Google Shape;1260;p72"/>
          <p:cNvGraphicFramePr/>
          <p:nvPr/>
        </p:nvGraphicFramePr>
        <p:xfrm>
          <a:off x="868680" y="18190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807725"/>
                <a:gridCol w="1986700"/>
                <a:gridCol w="7340175"/>
              </a:tblGrid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번호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항목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부채비율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부채비율 &lt;= 150%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 &gt;= 200%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 &gt; 10%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PCR &lt; 10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PER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PER &lt; (18*0.4)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 &gt; (AAA등급 회사채 수익률 * 0.67) &gt; 0 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PBR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PBR &lt; 0.65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주가/순유동자산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(주가/순유동자산) &lt; 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ROE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ROE &gt; 10%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 &gt; 12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 &gt; 6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 &gt; (시가총액*0.5)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EV / EBITDA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0&lt;  EV/EBITDA &lt; 4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61" name="Google Shape;1261;p72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72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주식투자전략</a:t>
            </a:r>
            <a:endParaRPr/>
          </a:p>
        </p:txBody>
      </p:sp>
      <p:sp>
        <p:nvSpPr>
          <p:cNvPr id="1263" name="Google Shape;1263;p72"/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선행연구 : 3대 거장 전략</a:t>
            </a:r>
            <a:endParaRPr/>
          </a:p>
        </p:txBody>
      </p:sp>
      <p:grpSp>
        <p:nvGrpSpPr>
          <p:cNvPr id="1264" name="Google Shape;1264;p72"/>
          <p:cNvGrpSpPr/>
          <p:nvPr/>
        </p:nvGrpSpPr>
        <p:grpSpPr>
          <a:xfrm>
            <a:off x="868680" y="2248525"/>
            <a:ext cx="16550640" cy="6901507"/>
            <a:chOff x="868680" y="2248525"/>
            <a:chExt cx="16550640" cy="6901507"/>
          </a:xfrm>
        </p:grpSpPr>
        <p:sp>
          <p:nvSpPr>
            <p:cNvPr id="1265" name="Google Shape;1265;p72"/>
            <p:cNvSpPr/>
            <p:nvPr/>
          </p:nvSpPr>
          <p:spPr>
            <a:xfrm>
              <a:off x="868680" y="2248525"/>
              <a:ext cx="10180320" cy="3060242"/>
            </a:xfrm>
            <a:prstGeom prst="frame">
              <a:avLst>
                <a:gd fmla="val 3244" name="adj1"/>
              </a:avLst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6" name="Google Shape;1266;p72"/>
            <p:cNvGrpSpPr/>
            <p:nvPr/>
          </p:nvGrpSpPr>
          <p:grpSpPr>
            <a:xfrm>
              <a:off x="11752289" y="2592259"/>
              <a:ext cx="5667031" cy="6557773"/>
              <a:chOff x="11752289" y="2592259"/>
              <a:chExt cx="5667031" cy="6557773"/>
            </a:xfrm>
          </p:grpSpPr>
          <p:grpSp>
            <p:nvGrpSpPr>
              <p:cNvPr id="1267" name="Google Shape;1267;p72"/>
              <p:cNvGrpSpPr/>
              <p:nvPr/>
            </p:nvGrpSpPr>
            <p:grpSpPr>
              <a:xfrm>
                <a:off x="11752289" y="2592259"/>
                <a:ext cx="5667031" cy="6557773"/>
                <a:chOff x="11752289" y="2592259"/>
                <a:chExt cx="5667031" cy="6557773"/>
              </a:xfrm>
            </p:grpSpPr>
            <p:sp>
              <p:nvSpPr>
                <p:cNvPr id="1268" name="Google Shape;1268;p72"/>
                <p:cNvSpPr/>
                <p:nvPr/>
              </p:nvSpPr>
              <p:spPr>
                <a:xfrm>
                  <a:off x="12966493" y="2592259"/>
                  <a:ext cx="3057993" cy="127358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F24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3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린치’s</a:t>
                  </a:r>
                  <a:endParaRPr/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3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투자종목</a:t>
                  </a:r>
                  <a:endParaRPr/>
                </a:p>
              </p:txBody>
            </p:sp>
            <p:sp>
              <p:nvSpPr>
                <p:cNvPr id="1269" name="Google Shape;1269;p72"/>
                <p:cNvSpPr/>
                <p:nvPr/>
              </p:nvSpPr>
              <p:spPr>
                <a:xfrm>
                  <a:off x="11752289" y="4245062"/>
                  <a:ext cx="5667031" cy="490497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FBFBFB"/>
                    </a:gs>
                    <a:gs pos="23000">
                      <a:schemeClr val="lt1"/>
                    </a:gs>
                    <a:gs pos="100000">
                      <a:schemeClr val="lt1"/>
                    </a:gs>
                  </a:gsLst>
                  <a:lin ang="16200000" scaled="0"/>
                </a:gradFill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70" name="Google Shape;1270;p72"/>
              <p:cNvSpPr txBox="1"/>
              <p:nvPr/>
            </p:nvSpPr>
            <p:spPr>
              <a:xfrm>
                <a:off x="13287472" y="4687272"/>
                <a:ext cx="2737014" cy="3916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저성장주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우량주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고성장주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경기순환주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턴어라운드주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자산주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1" name="Google Shape;1271;p72"/>
          <p:cNvGrpSpPr/>
          <p:nvPr/>
        </p:nvGrpSpPr>
        <p:grpSpPr>
          <a:xfrm>
            <a:off x="861059" y="2248525"/>
            <a:ext cx="16532884" cy="6901507"/>
            <a:chOff x="10826614" y="4882910"/>
            <a:chExt cx="16532884" cy="6901507"/>
          </a:xfrm>
        </p:grpSpPr>
        <p:grpSp>
          <p:nvGrpSpPr>
            <p:cNvPr id="1272" name="Google Shape;1272;p72"/>
            <p:cNvGrpSpPr/>
            <p:nvPr/>
          </p:nvGrpSpPr>
          <p:grpSpPr>
            <a:xfrm>
              <a:off x="21692467" y="5226644"/>
              <a:ext cx="5667031" cy="6557773"/>
              <a:chOff x="21692467" y="8942941"/>
              <a:chExt cx="5667031" cy="6557773"/>
            </a:xfrm>
          </p:grpSpPr>
          <p:sp>
            <p:nvSpPr>
              <p:cNvPr id="1273" name="Google Shape;1273;p72"/>
              <p:cNvSpPr/>
              <p:nvPr/>
            </p:nvSpPr>
            <p:spPr>
              <a:xfrm>
                <a:off x="22906671" y="8942941"/>
                <a:ext cx="3057993" cy="1273586"/>
              </a:xfrm>
              <a:prstGeom prst="roundRect">
                <a:avLst>
                  <a:gd fmla="val 16667" name="adj"/>
                </a:avLst>
              </a:prstGeom>
              <a:solidFill>
                <a:srgbClr val="0F24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그레이엄’s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투자종목</a:t>
                </a:r>
                <a:endParaRPr/>
              </a:p>
            </p:txBody>
          </p:sp>
          <p:sp>
            <p:nvSpPr>
              <p:cNvPr id="1274" name="Google Shape;1274;p72"/>
              <p:cNvSpPr/>
              <p:nvPr/>
            </p:nvSpPr>
            <p:spPr>
              <a:xfrm>
                <a:off x="21692467" y="10595744"/>
                <a:ext cx="5667031" cy="490497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FBFBFB"/>
                  </a:gs>
                  <a:gs pos="23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72"/>
              <p:cNvSpPr txBox="1"/>
              <p:nvPr/>
            </p:nvSpPr>
            <p:spPr>
              <a:xfrm>
                <a:off x="22912737" y="11097554"/>
                <a:ext cx="3440303" cy="3270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주가수익비율이 낮은 주식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순자산가치보다 2/3 미만에 거래되고 있는 주식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6" name="Google Shape;1276;p72"/>
            <p:cNvSpPr/>
            <p:nvPr/>
          </p:nvSpPr>
          <p:spPr>
            <a:xfrm>
              <a:off x="10826614" y="4882910"/>
              <a:ext cx="10187939" cy="1119515"/>
            </a:xfrm>
            <a:prstGeom prst="frame">
              <a:avLst>
                <a:gd fmla="val 10050" name="adj1"/>
              </a:avLst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2"/>
            <p:cNvSpPr/>
            <p:nvPr/>
          </p:nvSpPr>
          <p:spPr>
            <a:xfrm>
              <a:off x="10834235" y="7388120"/>
              <a:ext cx="10157460" cy="2043306"/>
            </a:xfrm>
            <a:prstGeom prst="frame">
              <a:avLst>
                <a:gd fmla="val 5966" name="adj1"/>
              </a:avLst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8" name="Google Shape;1278;p72"/>
          <p:cNvGrpSpPr/>
          <p:nvPr/>
        </p:nvGrpSpPr>
        <p:grpSpPr>
          <a:xfrm>
            <a:off x="857500" y="2261565"/>
            <a:ext cx="16962748" cy="7529615"/>
            <a:chOff x="857500" y="2195389"/>
            <a:chExt cx="16962748" cy="7529615"/>
          </a:xfrm>
        </p:grpSpPr>
        <p:grpSp>
          <p:nvGrpSpPr>
            <p:cNvPr id="1279" name="Google Shape;1279;p72"/>
            <p:cNvGrpSpPr/>
            <p:nvPr/>
          </p:nvGrpSpPr>
          <p:grpSpPr>
            <a:xfrm>
              <a:off x="11593582" y="2592259"/>
              <a:ext cx="6226666" cy="6557773"/>
              <a:chOff x="12033743" y="-628434"/>
              <a:chExt cx="5854331" cy="6557773"/>
            </a:xfrm>
          </p:grpSpPr>
          <p:sp>
            <p:nvSpPr>
              <p:cNvPr id="1280" name="Google Shape;1280;p72"/>
              <p:cNvSpPr/>
              <p:nvPr/>
            </p:nvSpPr>
            <p:spPr>
              <a:xfrm>
                <a:off x="13247947" y="-628434"/>
                <a:ext cx="3057993" cy="1273586"/>
              </a:xfrm>
              <a:prstGeom prst="roundRect">
                <a:avLst>
                  <a:gd fmla="val 16667" name="adj"/>
                </a:avLst>
              </a:prstGeom>
              <a:solidFill>
                <a:srgbClr val="0F24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버핏’s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투자종목</a:t>
                </a:r>
                <a:endParaRPr/>
              </a:p>
            </p:txBody>
          </p:sp>
          <p:sp>
            <p:nvSpPr>
              <p:cNvPr id="1281" name="Google Shape;1281;p72"/>
              <p:cNvSpPr/>
              <p:nvPr/>
            </p:nvSpPr>
            <p:spPr>
              <a:xfrm>
                <a:off x="12033743" y="1024369"/>
                <a:ext cx="5667031" cy="490497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FBFBFB"/>
                  </a:gs>
                  <a:gs pos="23000">
                    <a:schemeClr val="lt1"/>
                  </a:gs>
                  <a:gs pos="100000">
                    <a:schemeClr val="lt1"/>
                  </a:gs>
                </a:gsLst>
                <a:lin ang="16200000" scaled="0"/>
              </a:gra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72"/>
              <p:cNvSpPr txBox="1"/>
              <p:nvPr/>
            </p:nvSpPr>
            <p:spPr>
              <a:xfrm>
                <a:off x="12425120" y="1518625"/>
                <a:ext cx="5462954" cy="3916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독점적 기업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자본이익률 높은 기업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예상이익 기업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사회적 이미지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낮은 재고수준, 높은 자산회전율 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Char char="•"/>
                </a:pPr>
                <a:r>
                  <a:rPr b="1" i="0" lang="en-US" sz="2800" u="none" cap="none" strike="noStrik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정뷰 규제를 받지 않는 기업</a:t>
                </a:r>
                <a:endParaRPr b="1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3" name="Google Shape;1283;p72"/>
            <p:cNvSpPr/>
            <p:nvPr/>
          </p:nvSpPr>
          <p:spPr>
            <a:xfrm>
              <a:off x="857500" y="2195389"/>
              <a:ext cx="10180320" cy="1113648"/>
            </a:xfrm>
            <a:prstGeom prst="frame">
              <a:avLst>
                <a:gd fmla="val 10050" name="adj1"/>
              </a:avLst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2"/>
            <p:cNvSpPr/>
            <p:nvPr/>
          </p:nvSpPr>
          <p:spPr>
            <a:xfrm>
              <a:off x="868680" y="6688313"/>
              <a:ext cx="10146030" cy="3036691"/>
            </a:xfrm>
            <a:prstGeom prst="frame">
              <a:avLst>
                <a:gd fmla="val 3526" name="adj1"/>
              </a:avLst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5" name="Google Shape;1285;p72"/>
          <p:cNvGrpSpPr/>
          <p:nvPr/>
        </p:nvGrpSpPr>
        <p:grpSpPr>
          <a:xfrm>
            <a:off x="857499" y="2287126"/>
            <a:ext cx="15274094" cy="7500722"/>
            <a:chOff x="863396" y="4666474"/>
            <a:chExt cx="15274094" cy="7500722"/>
          </a:xfrm>
        </p:grpSpPr>
        <p:sp>
          <p:nvSpPr>
            <p:cNvPr id="1286" name="Google Shape;1286;p72"/>
            <p:cNvSpPr/>
            <p:nvPr/>
          </p:nvSpPr>
          <p:spPr>
            <a:xfrm>
              <a:off x="863396" y="4666474"/>
              <a:ext cx="10191500" cy="7500722"/>
            </a:xfrm>
            <a:prstGeom prst="frame">
              <a:avLst>
                <a:gd fmla="val 1874" name="adj1"/>
              </a:avLst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2"/>
            <p:cNvSpPr/>
            <p:nvPr/>
          </p:nvSpPr>
          <p:spPr>
            <a:xfrm>
              <a:off x="12885009" y="4935136"/>
              <a:ext cx="3252481" cy="5461210"/>
            </a:xfrm>
            <a:prstGeom prst="roundRect">
              <a:avLst>
                <a:gd fmla="val 16667" name="adj"/>
              </a:avLst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3대 거장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전략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전체 지표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활용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>
            <a:alpha val="38823"/>
          </a:srgbClr>
        </a:solidFill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73"/>
          <p:cNvGrpSpPr/>
          <p:nvPr/>
        </p:nvGrpSpPr>
        <p:grpSpPr>
          <a:xfrm>
            <a:off x="3281100" y="4826669"/>
            <a:ext cx="3157799" cy="1315371"/>
            <a:chOff x="3281100" y="4826669"/>
            <a:chExt cx="3157799" cy="1315371"/>
          </a:xfrm>
        </p:grpSpPr>
        <p:sp>
          <p:nvSpPr>
            <p:cNvPr id="1293" name="Google Shape;1293;p73"/>
            <p:cNvSpPr/>
            <p:nvPr/>
          </p:nvSpPr>
          <p:spPr>
            <a:xfrm rot="628177">
              <a:off x="3282756" y="5606216"/>
              <a:ext cx="2849258" cy="27927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50800" rotWithShape="0" algn="tl" dir="2700000" dist="1016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628177">
              <a:off x="3419450" y="5360232"/>
              <a:ext cx="2876295" cy="274277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ffectLst>
              <a:outerShdw blurRad="50800" rotWithShape="0" algn="tl" dir="2700000" dist="1016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73"/>
            <p:cNvSpPr/>
            <p:nvPr/>
          </p:nvSpPr>
          <p:spPr>
            <a:xfrm rot="628177">
              <a:off x="3354958" y="5104455"/>
              <a:ext cx="3083612" cy="286142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1016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6" name="Google Shape;1296;p73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참고: 한국 FPSB 투자설계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73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73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주식투자전략</a:t>
            </a:r>
            <a:endParaRPr/>
          </a:p>
        </p:txBody>
      </p:sp>
      <p:sp>
        <p:nvSpPr>
          <p:cNvPr id="1299" name="Google Shape;1299;p73"/>
          <p:cNvSpPr txBox="1"/>
          <p:nvPr/>
        </p:nvSpPr>
        <p:spPr>
          <a:xfrm>
            <a:off x="671966" y="1069463"/>
            <a:ext cx="44791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본 프로젝트와 차별성</a:t>
            </a:r>
            <a:endParaRPr b="0" i="0" sz="32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00" name="Google Shape;130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4526" y="4469467"/>
            <a:ext cx="1213053" cy="161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7715" y="5246235"/>
            <a:ext cx="1439822" cy="191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4612" y="4451622"/>
            <a:ext cx="1413331" cy="1904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73"/>
          <p:cNvGrpSpPr/>
          <p:nvPr/>
        </p:nvGrpSpPr>
        <p:grpSpPr>
          <a:xfrm rot="749712">
            <a:off x="8377626" y="1527056"/>
            <a:ext cx="7329059" cy="6268357"/>
            <a:chOff x="8229548" y="521385"/>
            <a:chExt cx="7329059" cy="6268357"/>
          </a:xfrm>
        </p:grpSpPr>
        <p:sp>
          <p:nvSpPr>
            <p:cNvPr id="1304" name="Google Shape;1304;p73"/>
            <p:cNvSpPr/>
            <p:nvPr/>
          </p:nvSpPr>
          <p:spPr>
            <a:xfrm rot="-7414265">
              <a:off x="10626288" y="-284558"/>
              <a:ext cx="1617755" cy="6621051"/>
            </a:xfrm>
            <a:prstGeom prst="trapezoid">
              <a:avLst>
                <a:gd fmla="val 41737" name="adj"/>
              </a:avLst>
            </a:prstGeom>
            <a:gradFill>
              <a:gsLst>
                <a:gs pos="0">
                  <a:schemeClr val="lt1"/>
                </a:gs>
                <a:gs pos="46000">
                  <a:srgbClr val="F7E9A2"/>
                </a:gs>
                <a:gs pos="100000">
                  <a:srgbClr val="EFD345"/>
                </a:gs>
              </a:gsLst>
              <a:lin ang="5400000" scaled="0"/>
            </a:gradFill>
            <a:ln>
              <a:noFill/>
            </a:ln>
            <a:effectLst>
              <a:outerShdw blurRad="50800" rotWithShape="0" algn="tl" dir="2700000" dist="152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3"/>
            <p:cNvSpPr/>
            <p:nvPr/>
          </p:nvSpPr>
          <p:spPr>
            <a:xfrm rot="-6872991">
              <a:off x="11077994" y="307220"/>
              <a:ext cx="1387017" cy="6621051"/>
            </a:xfrm>
            <a:prstGeom prst="trapezoid">
              <a:avLst>
                <a:gd fmla="val 41737" name="adj"/>
              </a:avLst>
            </a:prstGeom>
            <a:gradFill>
              <a:gsLst>
                <a:gs pos="0">
                  <a:schemeClr val="lt1"/>
                </a:gs>
                <a:gs pos="46000">
                  <a:srgbClr val="92B4EC"/>
                </a:gs>
                <a:gs pos="100000">
                  <a:srgbClr val="92B4EC"/>
                </a:gs>
              </a:gsLst>
              <a:lin ang="5400000" scaled="0"/>
            </a:gradFill>
            <a:ln>
              <a:noFill/>
            </a:ln>
            <a:effectLst>
              <a:outerShdw blurRad="50800" rotWithShape="0" algn="tl" dir="2700000" dist="152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-6456234">
              <a:off x="11506219" y="939880"/>
              <a:ext cx="1168755" cy="6444988"/>
            </a:xfrm>
            <a:prstGeom prst="trapezoid">
              <a:avLst>
                <a:gd fmla="val 41737" name="adj"/>
              </a:avLst>
            </a:prstGeom>
            <a:gradFill>
              <a:gsLst>
                <a:gs pos="0">
                  <a:schemeClr val="lt1"/>
                </a:gs>
                <a:gs pos="46000">
                  <a:srgbClr val="FF7700"/>
                </a:gs>
                <a:gs pos="100000">
                  <a:srgbClr val="FF7700"/>
                </a:gs>
              </a:gsLst>
              <a:lin ang="5400000" scaled="0"/>
            </a:gradFill>
            <a:ln>
              <a:noFill/>
            </a:ln>
            <a:effectLst>
              <a:outerShdw blurRad="50800" rotWithShape="0" algn="tl" dir="2700000" dist="152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3"/>
            <p:cNvSpPr/>
            <p:nvPr/>
          </p:nvSpPr>
          <p:spPr>
            <a:xfrm rot="-5533484">
              <a:off x="11932987" y="2234019"/>
              <a:ext cx="1030404" cy="6185500"/>
            </a:xfrm>
            <a:prstGeom prst="trapezoid">
              <a:avLst>
                <a:gd fmla="val 41737" name="adj"/>
              </a:avLst>
            </a:prstGeom>
            <a:gradFill>
              <a:gsLst>
                <a:gs pos="0">
                  <a:schemeClr val="lt1"/>
                </a:gs>
                <a:gs pos="46000">
                  <a:srgbClr val="3BACB6"/>
                </a:gs>
                <a:gs pos="100000">
                  <a:srgbClr val="3BACB6"/>
                </a:gs>
              </a:gsLst>
              <a:lin ang="5400000" scaled="0"/>
            </a:gradFill>
            <a:ln>
              <a:noFill/>
            </a:ln>
            <a:effectLst>
              <a:outerShdw blurRad="50800" rotWithShape="0" algn="tl" dir="2700000" dist="152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3"/>
            <p:cNvSpPr/>
            <p:nvPr/>
          </p:nvSpPr>
          <p:spPr>
            <a:xfrm rot="-5062039">
              <a:off x="11930809" y="2918165"/>
              <a:ext cx="1127955" cy="6028906"/>
            </a:xfrm>
            <a:prstGeom prst="trapezoid">
              <a:avLst>
                <a:gd fmla="val 41737" name="adj"/>
              </a:avLst>
            </a:prstGeom>
            <a:gradFill>
              <a:gsLst>
                <a:gs pos="0">
                  <a:schemeClr val="lt1"/>
                </a:gs>
                <a:gs pos="46000">
                  <a:srgbClr val="4D4C7D"/>
                </a:gs>
                <a:gs pos="100000">
                  <a:srgbClr val="4D4C7D"/>
                </a:gs>
              </a:gsLst>
              <a:lin ang="5400000" scaled="0"/>
            </a:gradFill>
            <a:ln>
              <a:noFill/>
            </a:ln>
            <a:effectLst>
              <a:outerShdw blurRad="50800" rotWithShape="0" algn="tl" dir="2700000" dist="152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3"/>
            <p:cNvSpPr/>
            <p:nvPr/>
          </p:nvSpPr>
          <p:spPr>
            <a:xfrm rot="-5978400">
              <a:off x="11810908" y="1581998"/>
              <a:ext cx="1007144" cy="6350407"/>
            </a:xfrm>
            <a:prstGeom prst="trapezoid">
              <a:avLst>
                <a:gd fmla="val 41737" name="adj"/>
              </a:avLst>
            </a:prstGeom>
            <a:gradFill>
              <a:gsLst>
                <a:gs pos="0">
                  <a:schemeClr val="lt1"/>
                </a:gs>
                <a:gs pos="46000">
                  <a:srgbClr val="4E9F3D"/>
                </a:gs>
                <a:gs pos="100000">
                  <a:srgbClr val="4E9F3D"/>
                </a:gs>
              </a:gsLst>
              <a:lin ang="5400000" scaled="0"/>
            </a:gradFill>
            <a:ln>
              <a:noFill/>
            </a:ln>
            <a:effectLst>
              <a:outerShdw blurRad="50800" rotWithShape="0" algn="tl" dir="2700000" dist="1524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피라미드 셰이프 단색으로 채워진" id="1310" name="Google Shape;1310;p73"/>
          <p:cNvGrpSpPr/>
          <p:nvPr/>
        </p:nvGrpSpPr>
        <p:grpSpPr>
          <a:xfrm>
            <a:off x="5717804" y="3571196"/>
            <a:ext cx="4401556" cy="3910324"/>
            <a:chOff x="6410750" y="2573342"/>
            <a:chExt cx="5999284" cy="5433922"/>
          </a:xfrm>
        </p:grpSpPr>
        <p:sp>
          <p:nvSpPr>
            <p:cNvPr id="1311" name="Google Shape;1311;p73"/>
            <p:cNvSpPr/>
            <p:nvPr/>
          </p:nvSpPr>
          <p:spPr>
            <a:xfrm>
              <a:off x="6410750" y="2573342"/>
              <a:ext cx="5999284" cy="5433922"/>
            </a:xfrm>
            <a:custGeom>
              <a:rect b="b" l="l" r="r" t="t"/>
              <a:pathLst>
                <a:path extrusionOk="0" h="5433922" w="5999284">
                  <a:moveTo>
                    <a:pt x="2988129" y="0"/>
                  </a:moveTo>
                  <a:lnTo>
                    <a:pt x="0" y="3617027"/>
                  </a:lnTo>
                  <a:lnTo>
                    <a:pt x="1710111" y="5433923"/>
                  </a:lnTo>
                  <a:lnTo>
                    <a:pt x="5999285" y="4701698"/>
                  </a:lnTo>
                  <a:close/>
                  <a:moveTo>
                    <a:pt x="3050164" y="822701"/>
                  </a:moveTo>
                  <a:lnTo>
                    <a:pt x="5351013" y="4415070"/>
                  </a:lnTo>
                  <a:lnTo>
                    <a:pt x="2041031" y="4980432"/>
                  </a:lnTo>
                  <a:close/>
                  <a:moveTo>
                    <a:pt x="2577300" y="1111807"/>
                  </a:moveTo>
                  <a:lnTo>
                    <a:pt x="1675734" y="4826029"/>
                  </a:lnTo>
                  <a:lnTo>
                    <a:pt x="521853" y="360013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3"/>
            <p:cNvSpPr/>
            <p:nvPr/>
          </p:nvSpPr>
          <p:spPr>
            <a:xfrm rot="-3507379">
              <a:off x="10125768" y="5862339"/>
              <a:ext cx="130491" cy="260852"/>
            </a:xfrm>
            <a:custGeom>
              <a:rect b="b" l="l" r="r" t="t"/>
              <a:pathLst>
                <a:path extrusionOk="0" h="260852" w="130491">
                  <a:moveTo>
                    <a:pt x="0" y="0"/>
                  </a:moveTo>
                  <a:lnTo>
                    <a:pt x="130491" y="0"/>
                  </a:lnTo>
                  <a:lnTo>
                    <a:pt x="130491" y="260852"/>
                  </a:lnTo>
                  <a:lnTo>
                    <a:pt x="0" y="26085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3"/>
            <p:cNvSpPr/>
            <p:nvPr/>
          </p:nvSpPr>
          <p:spPr>
            <a:xfrm rot="-486348">
              <a:off x="9675630" y="5168480"/>
              <a:ext cx="130461" cy="260923"/>
            </a:xfrm>
            <a:custGeom>
              <a:rect b="b" l="l" r="r" t="t"/>
              <a:pathLst>
                <a:path extrusionOk="0" h="260923" w="130461">
                  <a:moveTo>
                    <a:pt x="0" y="0"/>
                  </a:moveTo>
                  <a:lnTo>
                    <a:pt x="130462" y="0"/>
                  </a:lnTo>
                  <a:lnTo>
                    <a:pt x="130462" y="260924"/>
                  </a:lnTo>
                  <a:lnTo>
                    <a:pt x="0" y="26092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3"/>
            <p:cNvSpPr/>
            <p:nvPr/>
          </p:nvSpPr>
          <p:spPr>
            <a:xfrm rot="-3507379">
              <a:off x="10514835" y="6101261"/>
              <a:ext cx="130491" cy="260852"/>
            </a:xfrm>
            <a:custGeom>
              <a:rect b="b" l="l" r="r" t="t"/>
              <a:pathLst>
                <a:path extrusionOk="0" h="260852" w="130491">
                  <a:moveTo>
                    <a:pt x="0" y="0"/>
                  </a:moveTo>
                  <a:lnTo>
                    <a:pt x="130491" y="0"/>
                  </a:lnTo>
                  <a:lnTo>
                    <a:pt x="130491" y="260853"/>
                  </a:lnTo>
                  <a:lnTo>
                    <a:pt x="0" y="26085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3"/>
            <p:cNvSpPr/>
            <p:nvPr/>
          </p:nvSpPr>
          <p:spPr>
            <a:xfrm rot="-3507719">
              <a:off x="11294499" y="6577249"/>
              <a:ext cx="130463" cy="260926"/>
            </a:xfrm>
            <a:custGeom>
              <a:rect b="b" l="l" r="r" t="t"/>
              <a:pathLst>
                <a:path extrusionOk="0" h="260926" w="130463">
                  <a:moveTo>
                    <a:pt x="0" y="0"/>
                  </a:moveTo>
                  <a:lnTo>
                    <a:pt x="130463" y="0"/>
                  </a:lnTo>
                  <a:lnTo>
                    <a:pt x="130463" y="260926"/>
                  </a:lnTo>
                  <a:lnTo>
                    <a:pt x="0" y="26092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-3507379">
              <a:off x="10904150" y="6341009"/>
              <a:ext cx="130426" cy="260917"/>
            </a:xfrm>
            <a:custGeom>
              <a:rect b="b" l="l" r="r" t="t"/>
              <a:pathLst>
                <a:path extrusionOk="0" h="260917" w="130426">
                  <a:moveTo>
                    <a:pt x="0" y="0"/>
                  </a:moveTo>
                  <a:lnTo>
                    <a:pt x="130426" y="0"/>
                  </a:lnTo>
                  <a:lnTo>
                    <a:pt x="130426" y="260918"/>
                  </a:lnTo>
                  <a:lnTo>
                    <a:pt x="0" y="26091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3"/>
            <p:cNvSpPr/>
            <p:nvPr/>
          </p:nvSpPr>
          <p:spPr>
            <a:xfrm rot="-486348">
              <a:off x="9611045" y="4716482"/>
              <a:ext cx="130461" cy="260923"/>
            </a:xfrm>
            <a:custGeom>
              <a:rect b="b" l="l" r="r" t="t"/>
              <a:pathLst>
                <a:path extrusionOk="0" h="260923" w="130461">
                  <a:moveTo>
                    <a:pt x="0" y="0"/>
                  </a:moveTo>
                  <a:lnTo>
                    <a:pt x="130462" y="0"/>
                  </a:lnTo>
                  <a:lnTo>
                    <a:pt x="130462" y="260924"/>
                  </a:lnTo>
                  <a:lnTo>
                    <a:pt x="0" y="26092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3"/>
            <p:cNvSpPr/>
            <p:nvPr/>
          </p:nvSpPr>
          <p:spPr>
            <a:xfrm>
              <a:off x="9722623" y="5612352"/>
              <a:ext cx="225636" cy="263992"/>
            </a:xfrm>
            <a:custGeom>
              <a:rect b="b" l="l" r="r" t="t"/>
              <a:pathLst>
                <a:path extrusionOk="0" h="263992" w="225636">
                  <a:moveTo>
                    <a:pt x="23353" y="181735"/>
                  </a:moveTo>
                  <a:lnTo>
                    <a:pt x="157404" y="263992"/>
                  </a:lnTo>
                  <a:lnTo>
                    <a:pt x="225636" y="152772"/>
                  </a:lnTo>
                  <a:lnTo>
                    <a:pt x="143901" y="102609"/>
                  </a:lnTo>
                  <a:lnTo>
                    <a:pt x="129224" y="0"/>
                  </a:lnTo>
                  <a:lnTo>
                    <a:pt x="0" y="18395"/>
                  </a:lnTo>
                  <a:lnTo>
                    <a:pt x="23353" y="18173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3"/>
            <p:cNvSpPr/>
            <p:nvPr/>
          </p:nvSpPr>
          <p:spPr>
            <a:xfrm rot="-488399">
              <a:off x="9482089" y="3812118"/>
              <a:ext cx="130528" cy="260926"/>
            </a:xfrm>
            <a:custGeom>
              <a:rect b="b" l="l" r="r" t="t"/>
              <a:pathLst>
                <a:path extrusionOk="0" h="260926" w="130528">
                  <a:moveTo>
                    <a:pt x="0" y="0"/>
                  </a:moveTo>
                  <a:lnTo>
                    <a:pt x="130528" y="0"/>
                  </a:lnTo>
                  <a:lnTo>
                    <a:pt x="130528" y="260926"/>
                  </a:lnTo>
                  <a:lnTo>
                    <a:pt x="0" y="26092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3"/>
            <p:cNvSpPr/>
            <p:nvPr/>
          </p:nvSpPr>
          <p:spPr>
            <a:xfrm rot="-488281">
              <a:off x="9546695" y="4264167"/>
              <a:ext cx="130528" cy="260926"/>
            </a:xfrm>
            <a:custGeom>
              <a:rect b="b" l="l" r="r" t="t"/>
              <a:pathLst>
                <a:path extrusionOk="0" h="260926" w="130528">
                  <a:moveTo>
                    <a:pt x="0" y="0"/>
                  </a:moveTo>
                  <a:lnTo>
                    <a:pt x="130528" y="0"/>
                  </a:lnTo>
                  <a:lnTo>
                    <a:pt x="130528" y="260926"/>
                  </a:lnTo>
                  <a:lnTo>
                    <a:pt x="0" y="26092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-454559">
              <a:off x="7566977" y="5998895"/>
              <a:ext cx="260926" cy="130463"/>
            </a:xfrm>
            <a:custGeom>
              <a:rect b="b" l="l" r="r" t="t"/>
              <a:pathLst>
                <a:path extrusionOk="0" h="130463" w="260926">
                  <a:moveTo>
                    <a:pt x="0" y="0"/>
                  </a:moveTo>
                  <a:lnTo>
                    <a:pt x="260926" y="0"/>
                  </a:lnTo>
                  <a:lnTo>
                    <a:pt x="260926" y="130463"/>
                  </a:lnTo>
                  <a:lnTo>
                    <a:pt x="0" y="13046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3"/>
            <p:cNvSpPr/>
            <p:nvPr/>
          </p:nvSpPr>
          <p:spPr>
            <a:xfrm rot="-454559">
              <a:off x="7114313" y="6059349"/>
              <a:ext cx="260926" cy="130463"/>
            </a:xfrm>
            <a:custGeom>
              <a:rect b="b" l="l" r="r" t="t"/>
              <a:pathLst>
                <a:path extrusionOk="0" h="130463" w="260926">
                  <a:moveTo>
                    <a:pt x="0" y="0"/>
                  </a:moveTo>
                  <a:lnTo>
                    <a:pt x="260926" y="0"/>
                  </a:lnTo>
                  <a:lnTo>
                    <a:pt x="260926" y="130463"/>
                  </a:lnTo>
                  <a:lnTo>
                    <a:pt x="0" y="13046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3"/>
            <p:cNvSpPr/>
            <p:nvPr/>
          </p:nvSpPr>
          <p:spPr>
            <a:xfrm rot="-454559">
              <a:off x="8019521" y="5938580"/>
              <a:ext cx="260926" cy="130463"/>
            </a:xfrm>
            <a:custGeom>
              <a:rect b="b" l="l" r="r" t="t"/>
              <a:pathLst>
                <a:path extrusionOk="0" h="130463" w="260926">
                  <a:moveTo>
                    <a:pt x="0" y="0"/>
                  </a:moveTo>
                  <a:lnTo>
                    <a:pt x="260926" y="0"/>
                  </a:lnTo>
                  <a:lnTo>
                    <a:pt x="260926" y="130463"/>
                  </a:lnTo>
                  <a:lnTo>
                    <a:pt x="0" y="13046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3"/>
            <p:cNvSpPr/>
            <p:nvPr/>
          </p:nvSpPr>
          <p:spPr>
            <a:xfrm rot="-454559">
              <a:off x="9377475" y="5757542"/>
              <a:ext cx="260926" cy="130463"/>
            </a:xfrm>
            <a:custGeom>
              <a:rect b="b" l="l" r="r" t="t"/>
              <a:pathLst>
                <a:path extrusionOk="0" h="130463" w="260926">
                  <a:moveTo>
                    <a:pt x="0" y="0"/>
                  </a:moveTo>
                  <a:lnTo>
                    <a:pt x="260926" y="0"/>
                  </a:lnTo>
                  <a:lnTo>
                    <a:pt x="260926" y="130463"/>
                  </a:lnTo>
                  <a:lnTo>
                    <a:pt x="0" y="13046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3"/>
            <p:cNvSpPr/>
            <p:nvPr/>
          </p:nvSpPr>
          <p:spPr>
            <a:xfrm rot="-455224">
              <a:off x="8923550" y="5817570"/>
              <a:ext cx="260927" cy="130430"/>
            </a:xfrm>
            <a:custGeom>
              <a:rect b="b" l="l" r="r" t="t"/>
              <a:pathLst>
                <a:path extrusionOk="0" h="130430" w="260927">
                  <a:moveTo>
                    <a:pt x="0" y="0"/>
                  </a:moveTo>
                  <a:lnTo>
                    <a:pt x="260927" y="0"/>
                  </a:lnTo>
                  <a:lnTo>
                    <a:pt x="260927" y="130431"/>
                  </a:lnTo>
                  <a:lnTo>
                    <a:pt x="0" y="13043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6" name="Google Shape;1326;p73"/>
          <p:cNvSpPr txBox="1"/>
          <p:nvPr/>
        </p:nvSpPr>
        <p:spPr>
          <a:xfrm>
            <a:off x="15606577" y="5709856"/>
            <a:ext cx="12985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유동성</a:t>
            </a:r>
            <a:endParaRPr/>
          </a:p>
        </p:txBody>
      </p:sp>
      <p:sp>
        <p:nvSpPr>
          <p:cNvPr id="1327" name="Google Shape;1327;p73"/>
          <p:cNvSpPr txBox="1"/>
          <p:nvPr/>
        </p:nvSpPr>
        <p:spPr>
          <a:xfrm>
            <a:off x="15606577" y="6814927"/>
            <a:ext cx="12985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활동성</a:t>
            </a:r>
            <a:endParaRPr/>
          </a:p>
        </p:txBody>
      </p:sp>
      <p:sp>
        <p:nvSpPr>
          <p:cNvPr id="1328" name="Google Shape;1328;p73"/>
          <p:cNvSpPr txBox="1"/>
          <p:nvPr/>
        </p:nvSpPr>
        <p:spPr>
          <a:xfrm>
            <a:off x="15606576" y="7919998"/>
            <a:ext cx="17197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시장가치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73"/>
          <p:cNvSpPr/>
          <p:nvPr/>
        </p:nvSpPr>
        <p:spPr>
          <a:xfrm>
            <a:off x="1718510" y="3302363"/>
            <a:ext cx="2018231" cy="685634"/>
          </a:xfrm>
          <a:prstGeom prst="roundRect">
            <a:avLst>
              <a:gd fmla="val 1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73"/>
          <p:cNvSpPr txBox="1"/>
          <p:nvPr/>
        </p:nvSpPr>
        <p:spPr>
          <a:xfrm>
            <a:off x="1973986" y="3414348"/>
            <a:ext cx="15072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선행 연구</a:t>
            </a:r>
            <a:endParaRPr/>
          </a:p>
        </p:txBody>
      </p:sp>
      <p:sp>
        <p:nvSpPr>
          <p:cNvPr id="1331" name="Google Shape;1331;p73"/>
          <p:cNvSpPr/>
          <p:nvPr/>
        </p:nvSpPr>
        <p:spPr>
          <a:xfrm>
            <a:off x="6879961" y="3302363"/>
            <a:ext cx="2018231" cy="685634"/>
          </a:xfrm>
          <a:prstGeom prst="roundRect">
            <a:avLst>
              <a:gd fmla="val 16667" name="adj"/>
            </a:avLst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73"/>
          <p:cNvSpPr txBox="1"/>
          <p:nvPr/>
        </p:nvSpPr>
        <p:spPr>
          <a:xfrm>
            <a:off x="7004079" y="3414348"/>
            <a:ext cx="18063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본 프로젝트</a:t>
            </a:r>
            <a:endParaRPr/>
          </a:p>
        </p:txBody>
      </p:sp>
      <p:sp>
        <p:nvSpPr>
          <p:cNvPr id="1333" name="Google Shape;1333;p73"/>
          <p:cNvSpPr txBox="1"/>
          <p:nvPr/>
        </p:nvSpPr>
        <p:spPr>
          <a:xfrm>
            <a:off x="15606577" y="2394643"/>
            <a:ext cx="12985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수익성</a:t>
            </a:r>
            <a:endParaRPr/>
          </a:p>
        </p:txBody>
      </p:sp>
      <p:sp>
        <p:nvSpPr>
          <p:cNvPr id="1334" name="Google Shape;1334;p73"/>
          <p:cNvSpPr txBox="1"/>
          <p:nvPr/>
        </p:nvSpPr>
        <p:spPr>
          <a:xfrm>
            <a:off x="15606577" y="3499714"/>
            <a:ext cx="12985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성장성</a:t>
            </a:r>
            <a:endParaRPr/>
          </a:p>
        </p:txBody>
      </p:sp>
      <p:sp>
        <p:nvSpPr>
          <p:cNvPr id="1335" name="Google Shape;1335;p73"/>
          <p:cNvSpPr txBox="1"/>
          <p:nvPr/>
        </p:nvSpPr>
        <p:spPr>
          <a:xfrm>
            <a:off x="15606577" y="4604785"/>
            <a:ext cx="17197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레버리지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73"/>
          <p:cNvSpPr/>
          <p:nvPr/>
        </p:nvSpPr>
        <p:spPr>
          <a:xfrm>
            <a:off x="15277914" y="1037339"/>
            <a:ext cx="2018231" cy="685634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73"/>
          <p:cNvSpPr txBox="1"/>
          <p:nvPr/>
        </p:nvSpPr>
        <p:spPr>
          <a:xfrm>
            <a:off x="15368616" y="1177316"/>
            <a:ext cx="18063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전략</a:t>
            </a:r>
            <a:endParaRPr/>
          </a:p>
        </p:txBody>
      </p:sp>
      <p:grpSp>
        <p:nvGrpSpPr>
          <p:cNvPr id="1338" name="Google Shape;1338;p73"/>
          <p:cNvGrpSpPr/>
          <p:nvPr/>
        </p:nvGrpSpPr>
        <p:grpSpPr>
          <a:xfrm>
            <a:off x="1241844" y="8430331"/>
            <a:ext cx="12223635" cy="769442"/>
            <a:chOff x="4641004" y="1851053"/>
            <a:chExt cx="10485062" cy="769442"/>
          </a:xfrm>
        </p:grpSpPr>
        <p:sp>
          <p:nvSpPr>
            <p:cNvPr id="1339" name="Google Shape;1339;p73"/>
            <p:cNvSpPr txBox="1"/>
            <p:nvPr/>
          </p:nvSpPr>
          <p:spPr>
            <a:xfrm>
              <a:off x="5276271" y="1956094"/>
              <a:ext cx="921347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3대 거장 전략을 활용한 6가지 전략 추가 선정 : </a:t>
              </a:r>
              <a:r>
                <a:rPr b="1" i="0" lang="en-US" sz="2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총 10가지 전략 도출</a:t>
              </a:r>
              <a:endParaRPr/>
            </a:p>
          </p:txBody>
        </p:sp>
        <p:sp>
          <p:nvSpPr>
            <p:cNvPr id="1340" name="Google Shape;1340;p73"/>
            <p:cNvSpPr txBox="1"/>
            <p:nvPr/>
          </p:nvSpPr>
          <p:spPr>
            <a:xfrm>
              <a:off x="4641004" y="1851053"/>
              <a:ext cx="53340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3"/>
            <p:cNvSpPr txBox="1"/>
            <p:nvPr/>
          </p:nvSpPr>
          <p:spPr>
            <a:xfrm>
              <a:off x="14591615" y="1851054"/>
              <a:ext cx="534451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6" name="Google Shape;1346;p74"/>
          <p:cNvGraphicFramePr/>
          <p:nvPr/>
        </p:nvGraphicFramePr>
        <p:xfrm>
          <a:off x="809127" y="18800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625075"/>
                <a:gridCol w="1881525"/>
                <a:gridCol w="5407375"/>
                <a:gridCol w="2453650"/>
              </a:tblGrid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전략 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항목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제안자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수익성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ROE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ROE &gt; 10%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 &gt; 10%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B, L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성장성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레버리지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부채비율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부채비율 &lt;= 150%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 &gt;= 200%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활동성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 &gt; 12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 &gt; 6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 &gt; (시가총액*0.5)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주가/순유동자산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(주가/순유동자산) &lt; 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시장가치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PER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PER &lt; (18*0.4)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 &gt; (AAA등급 회사채 수익률 * 0.67) &gt; 0 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PBR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PBR &lt; 0.65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EV / EBITDA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0&lt;  EV/EBITDA &lt; 4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PCR &lt; 10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47" name="Google Shape;1347;p74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참고: 한국 FPSB 투자설계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74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74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주식투자전략</a:t>
            </a:r>
            <a:endParaRPr/>
          </a:p>
        </p:txBody>
      </p:sp>
      <p:sp>
        <p:nvSpPr>
          <p:cNvPr id="1350" name="Google Shape;1350;p74"/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 수익성 전략</a:t>
            </a:r>
            <a:endParaRPr b="0" i="0" sz="32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351" name="Google Shape;1351;p74"/>
          <p:cNvGraphicFramePr/>
          <p:nvPr/>
        </p:nvGraphicFramePr>
        <p:xfrm>
          <a:off x="12949237" y="42033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490975"/>
                <a:gridCol w="2871475"/>
              </a:tblGrid>
              <a:tr h="9625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추가 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345"/>
                    </a:solidFill>
                  </a:tcPr>
                </a:tc>
                <a:tc hMerge="1"/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ROS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ROS &gt; 0.05 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ROIC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ROIC &gt; 0.05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ROA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ROA &gt; 3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52" name="Google Shape;1352;p74"/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린치 : 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버핏 : B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그레이엄 : G </a:t>
            </a:r>
            <a:endParaRPr b="0" i="0" sz="20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53" name="Google Shape;1353;p74"/>
          <p:cNvSpPr/>
          <p:nvPr/>
        </p:nvSpPr>
        <p:spPr>
          <a:xfrm>
            <a:off x="809127" y="3368039"/>
            <a:ext cx="11367632" cy="6417925"/>
          </a:xfrm>
          <a:prstGeom prst="rect">
            <a:avLst/>
          </a:prstGeom>
          <a:solidFill>
            <a:srgbClr val="1D1B10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74"/>
          <p:cNvSpPr/>
          <p:nvPr/>
        </p:nvSpPr>
        <p:spPr>
          <a:xfrm>
            <a:off x="13487400" y="2649677"/>
            <a:ext cx="3043238" cy="1068883"/>
          </a:xfrm>
          <a:prstGeom prst="roundRect">
            <a:avLst>
              <a:gd fmla="val 16667" name="adj"/>
            </a:avLst>
          </a:prstGeom>
          <a:solidFill>
            <a:srgbClr val="EFD34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74"/>
          <p:cNvSpPr txBox="1"/>
          <p:nvPr/>
        </p:nvSpPr>
        <p:spPr>
          <a:xfrm>
            <a:off x="14332735" y="2891730"/>
            <a:ext cx="15954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수익성</a:t>
            </a:r>
            <a:endParaRPr/>
          </a:p>
        </p:txBody>
      </p:sp>
      <p:sp>
        <p:nvSpPr>
          <p:cNvPr id="1356" name="Google Shape;1356;p74"/>
          <p:cNvSpPr/>
          <p:nvPr/>
        </p:nvSpPr>
        <p:spPr>
          <a:xfrm>
            <a:off x="729118" y="2299157"/>
            <a:ext cx="11547659" cy="1068883"/>
          </a:xfrm>
          <a:prstGeom prst="frame">
            <a:avLst>
              <a:gd fmla="val 9648" name="adj1"/>
            </a:avLst>
          </a:prstGeom>
          <a:solidFill>
            <a:srgbClr val="EFD34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7" name="Google Shape;1357;p74"/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1358" name="Google Shape;1358;p74"/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4"/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4"/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4"/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4"/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8" name="Google Shape;1368;p75"/>
          <p:cNvGraphicFramePr/>
          <p:nvPr/>
        </p:nvGraphicFramePr>
        <p:xfrm>
          <a:off x="809127" y="18800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625075"/>
                <a:gridCol w="1881525"/>
                <a:gridCol w="5407375"/>
                <a:gridCol w="2453650"/>
              </a:tblGrid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전략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항목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제안자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수익성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ROE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ROE &gt; 10%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 &gt; 10%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B, L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성장성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레버리지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부채비율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부채비율 &lt;= 150%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 &gt;= 200%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활동성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 &gt; 12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 &gt; 6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 &gt; (시가총액*0.5)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주가/순유동자산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(주가/순유동자산) &lt; 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시장가치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PER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PER &lt; (18*0.4)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 &gt; (AAA등급 회사채 수익률 * 0.67) &gt; 0 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PBR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PBR &lt; 0.65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EV / EBITDA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0&lt;  EV/EBITDA &lt; 4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PCR &lt; 10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69" name="Google Shape;1369;p75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참고: 한국 FPSB 투자설계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75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75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주식투자전략</a:t>
            </a:r>
            <a:endParaRPr/>
          </a:p>
        </p:txBody>
      </p:sp>
      <p:sp>
        <p:nvSpPr>
          <p:cNvPr id="1372" name="Google Shape;1372;p75"/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 성장성 전략</a:t>
            </a:r>
            <a:endParaRPr b="0" i="0" sz="32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373" name="Google Shape;1373;p75"/>
          <p:cNvGraphicFramePr/>
          <p:nvPr/>
        </p:nvGraphicFramePr>
        <p:xfrm>
          <a:off x="12949237" y="42033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490975"/>
                <a:gridCol w="2871475"/>
              </a:tblGrid>
              <a:tr h="9625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추가 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B4EC"/>
                    </a:solidFill>
                  </a:tcPr>
                </a:tc>
                <a:tc hMerge="1"/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총자산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증가율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총자산증가율 &gt; 0.15 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순이익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증가율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순이익증가율 &gt; 0.61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74" name="Google Shape;1374;p75"/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린치 : 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버핏 : B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그레이엄 : G </a:t>
            </a:r>
            <a:endParaRPr b="0" i="0" sz="20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75" name="Google Shape;1375;p75"/>
          <p:cNvSpPr/>
          <p:nvPr/>
        </p:nvSpPr>
        <p:spPr>
          <a:xfrm>
            <a:off x="13487400" y="2649677"/>
            <a:ext cx="3043238" cy="1068883"/>
          </a:xfrm>
          <a:prstGeom prst="roundRect">
            <a:avLst>
              <a:gd fmla="val 16667" name="adj"/>
            </a:avLst>
          </a:prstGeom>
          <a:solidFill>
            <a:srgbClr val="92B4EC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75"/>
          <p:cNvSpPr txBox="1"/>
          <p:nvPr/>
        </p:nvSpPr>
        <p:spPr>
          <a:xfrm>
            <a:off x="14332735" y="2891730"/>
            <a:ext cx="15954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성장성</a:t>
            </a:r>
            <a:endParaRPr/>
          </a:p>
        </p:txBody>
      </p:sp>
      <p:sp>
        <p:nvSpPr>
          <p:cNvPr id="1377" name="Google Shape;1377;p75"/>
          <p:cNvSpPr/>
          <p:nvPr/>
        </p:nvSpPr>
        <p:spPr>
          <a:xfrm>
            <a:off x="740546" y="3313216"/>
            <a:ext cx="11504794" cy="1068883"/>
          </a:xfrm>
          <a:prstGeom prst="frame">
            <a:avLst>
              <a:gd fmla="val 9648" name="adj1"/>
            </a:avLst>
          </a:prstGeom>
          <a:solidFill>
            <a:srgbClr val="92B4EC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75"/>
          <p:cNvSpPr/>
          <p:nvPr/>
        </p:nvSpPr>
        <p:spPr>
          <a:xfrm>
            <a:off x="809127" y="4382099"/>
            <a:ext cx="11367632" cy="5403865"/>
          </a:xfrm>
          <a:prstGeom prst="rect">
            <a:avLst/>
          </a:prstGeom>
          <a:solidFill>
            <a:srgbClr val="1D1B10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75"/>
          <p:cNvSpPr/>
          <p:nvPr/>
        </p:nvSpPr>
        <p:spPr>
          <a:xfrm>
            <a:off x="793122" y="2366049"/>
            <a:ext cx="11367632" cy="947168"/>
          </a:xfrm>
          <a:prstGeom prst="rect">
            <a:avLst/>
          </a:prstGeom>
          <a:solidFill>
            <a:srgbClr val="1D1B10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1381" name="Google Shape;1381;p75"/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5"/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75"/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75"/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75"/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1" name="Google Shape;1391;p76"/>
          <p:cNvGraphicFramePr/>
          <p:nvPr/>
        </p:nvGraphicFramePr>
        <p:xfrm>
          <a:off x="809127" y="18800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625075"/>
                <a:gridCol w="1881525"/>
                <a:gridCol w="5407375"/>
                <a:gridCol w="2453650"/>
              </a:tblGrid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전략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항목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제안자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수익성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ROE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ROE &gt; 10%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 &gt; 10%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B, L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성장성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레버리지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부채비율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부채비율 &lt;= 150%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 &gt;= 200%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활동성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 &gt; 12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 &gt; 6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 &gt; (시가총액*0.5)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주가/순유동자산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(주가/순유동자산) &lt; 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시장가치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PER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PER &lt; (18*0.4)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 &gt; (AAA등급 회사채 수익률 * 0.67) &gt; 0 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PBR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PBR &lt; 0.65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EV / EBITDA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0&lt;  EV/EBITDA &lt; 4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PCR &lt; 10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92" name="Google Shape;1392;p76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참고: 한국 FPSB 투자설계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76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76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주식투자전략</a:t>
            </a:r>
            <a:endParaRPr/>
          </a:p>
        </p:txBody>
      </p:sp>
      <p:sp>
        <p:nvSpPr>
          <p:cNvPr id="1395" name="Google Shape;1395;p76"/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 레버리지 전략</a:t>
            </a:r>
            <a:endParaRPr b="0" i="0" sz="32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396" name="Google Shape;1396;p76"/>
          <p:cNvGraphicFramePr/>
          <p:nvPr/>
        </p:nvGraphicFramePr>
        <p:xfrm>
          <a:off x="12949237" y="42033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490975"/>
                <a:gridCol w="2871475"/>
              </a:tblGrid>
              <a:tr h="9625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추가 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7700"/>
                    </a:solidFill>
                  </a:tcPr>
                </a:tc>
                <a:tc hMerge="1"/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비유동장기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적합률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60 &lt;=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비유동장기적합률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 150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이자보상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비율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영업이익이자보상비율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&gt; 100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경상이익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이자보상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비율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경상이익이자보상비율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&gt; 100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97" name="Google Shape;1397;p76"/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린치 : 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버핏 : B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그레이엄 : G </a:t>
            </a:r>
            <a:endParaRPr b="0" i="0" sz="20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98" name="Google Shape;1398;p76"/>
          <p:cNvSpPr/>
          <p:nvPr/>
        </p:nvSpPr>
        <p:spPr>
          <a:xfrm>
            <a:off x="13487400" y="2649677"/>
            <a:ext cx="3043238" cy="1068883"/>
          </a:xfrm>
          <a:prstGeom prst="roundRect">
            <a:avLst>
              <a:gd fmla="val 16667" name="adj"/>
            </a:avLst>
          </a:prstGeom>
          <a:solidFill>
            <a:srgbClr val="FF77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76"/>
          <p:cNvSpPr txBox="1"/>
          <p:nvPr/>
        </p:nvSpPr>
        <p:spPr>
          <a:xfrm>
            <a:off x="14151341" y="2906970"/>
            <a:ext cx="17759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레버리지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76"/>
          <p:cNvSpPr/>
          <p:nvPr/>
        </p:nvSpPr>
        <p:spPr>
          <a:xfrm>
            <a:off x="809127" y="4861560"/>
            <a:ext cx="11367632" cy="4924404"/>
          </a:xfrm>
          <a:prstGeom prst="rect">
            <a:avLst/>
          </a:prstGeom>
          <a:solidFill>
            <a:srgbClr val="1D1B10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76"/>
          <p:cNvSpPr/>
          <p:nvPr/>
        </p:nvSpPr>
        <p:spPr>
          <a:xfrm>
            <a:off x="793122" y="2366049"/>
            <a:ext cx="11367632" cy="1944922"/>
          </a:xfrm>
          <a:prstGeom prst="rect">
            <a:avLst/>
          </a:prstGeom>
          <a:solidFill>
            <a:srgbClr val="1D1B10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76"/>
          <p:cNvSpPr/>
          <p:nvPr/>
        </p:nvSpPr>
        <p:spPr>
          <a:xfrm>
            <a:off x="727121" y="4249636"/>
            <a:ext cx="11530468" cy="646649"/>
          </a:xfrm>
          <a:prstGeom prst="frame">
            <a:avLst>
              <a:gd fmla="val 12006" name="adj1"/>
            </a:avLst>
          </a:prstGeom>
          <a:solidFill>
            <a:srgbClr val="FF77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3" name="Google Shape;1403;p76"/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1404" name="Google Shape;1404;p76"/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6"/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6"/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6"/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6"/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4" name="Google Shape;1414;p77"/>
          <p:cNvGraphicFramePr/>
          <p:nvPr/>
        </p:nvGraphicFramePr>
        <p:xfrm>
          <a:off x="809127" y="18800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625075"/>
                <a:gridCol w="1881525"/>
                <a:gridCol w="5407375"/>
                <a:gridCol w="2453650"/>
              </a:tblGrid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전략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항목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제안자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수익성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ROE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ROE &gt; 10%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 &gt; 10%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B, L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성장성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레버리지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부채비율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부채비율 &lt;= 150%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 &gt;= 200%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활동성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 &gt; 12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 &gt; 6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 &gt; (시가총액*0.5)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주가/순유동자산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(주가/순유동자산) &lt; 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시장가치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PER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PER &lt; (18*0.4)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 &gt; (AAA등급 회사채 수익률 * 0.67) &gt; 0 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PBR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PBR &lt; 0.65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EV / EBITDA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0&lt;  EV/EBITDA &lt; 4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PCR &lt; 10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15" name="Google Shape;1415;p77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참고: 한국 FPSB 투자설계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77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77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주식투자전략</a:t>
            </a:r>
            <a:endParaRPr/>
          </a:p>
        </p:txBody>
      </p:sp>
      <p:sp>
        <p:nvSpPr>
          <p:cNvPr id="1418" name="Google Shape;1418;p77"/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4. 유동성 전략</a:t>
            </a:r>
            <a:endParaRPr b="0" i="0" sz="32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419" name="Google Shape;1419;p77"/>
          <p:cNvGraphicFramePr/>
          <p:nvPr/>
        </p:nvGraphicFramePr>
        <p:xfrm>
          <a:off x="12949237" y="42033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490975"/>
                <a:gridCol w="2871475"/>
              </a:tblGrid>
              <a:tr h="9625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추가 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E9F3D"/>
                    </a:solidFill>
                  </a:tcPr>
                </a:tc>
                <a:tc hMerge="1"/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당좌비율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당좌비율 &gt; 1.3 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유보율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유보율 &gt; 1.8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20" name="Google Shape;1420;p77"/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린치 : 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버핏 : B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그레이엄 : G </a:t>
            </a:r>
            <a:endParaRPr b="0" i="0" sz="20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21" name="Google Shape;1421;p77"/>
          <p:cNvSpPr/>
          <p:nvPr/>
        </p:nvSpPr>
        <p:spPr>
          <a:xfrm>
            <a:off x="818852" y="5300587"/>
            <a:ext cx="11367633" cy="4500618"/>
          </a:xfrm>
          <a:prstGeom prst="rect">
            <a:avLst/>
          </a:prstGeom>
          <a:solidFill>
            <a:srgbClr val="1D1B10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77"/>
          <p:cNvSpPr/>
          <p:nvPr/>
        </p:nvSpPr>
        <p:spPr>
          <a:xfrm>
            <a:off x="13487400" y="2649677"/>
            <a:ext cx="3043238" cy="1068883"/>
          </a:xfrm>
          <a:prstGeom prst="roundRect">
            <a:avLst>
              <a:gd fmla="val 16667" name="adj"/>
            </a:avLst>
          </a:prstGeom>
          <a:solidFill>
            <a:srgbClr val="4E9F3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77"/>
          <p:cNvSpPr txBox="1"/>
          <p:nvPr/>
        </p:nvSpPr>
        <p:spPr>
          <a:xfrm>
            <a:off x="14332735" y="2891730"/>
            <a:ext cx="15954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유동성</a:t>
            </a:r>
            <a:endParaRPr/>
          </a:p>
        </p:txBody>
      </p:sp>
      <p:sp>
        <p:nvSpPr>
          <p:cNvPr id="1424" name="Google Shape;1424;p77"/>
          <p:cNvSpPr/>
          <p:nvPr/>
        </p:nvSpPr>
        <p:spPr>
          <a:xfrm>
            <a:off x="727121" y="4770503"/>
            <a:ext cx="11530468" cy="613213"/>
          </a:xfrm>
          <a:prstGeom prst="frame">
            <a:avLst>
              <a:gd fmla="val 12006" name="adj1"/>
            </a:avLst>
          </a:prstGeom>
          <a:solidFill>
            <a:srgbClr val="4E9F3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5" name="Google Shape;1425;p77"/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1426" name="Google Shape;1426;p77"/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77"/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7"/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7"/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7"/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7"/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2" name="Google Shape;1432;p77"/>
          <p:cNvSpPr/>
          <p:nvPr/>
        </p:nvSpPr>
        <p:spPr>
          <a:xfrm>
            <a:off x="799401" y="2366048"/>
            <a:ext cx="11367633" cy="2404455"/>
          </a:xfrm>
          <a:prstGeom prst="rect">
            <a:avLst/>
          </a:prstGeom>
          <a:solidFill>
            <a:srgbClr val="1D1B10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7" name="Google Shape;1437;p78"/>
          <p:cNvGraphicFramePr/>
          <p:nvPr/>
        </p:nvGraphicFramePr>
        <p:xfrm>
          <a:off x="809127" y="18800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625075"/>
                <a:gridCol w="1881525"/>
                <a:gridCol w="5407375"/>
                <a:gridCol w="2453650"/>
              </a:tblGrid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전략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항목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제안자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수익성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ROE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ROE &gt; 10%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 &gt; 10%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B, L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성장성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레버리지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부채비율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부채비율 &lt;= 150%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 &gt;= 200%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활동성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 &gt; 12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 &gt; 6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 &gt; (시가총액*0.5)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주가/순유동자산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(주가/순유동자산) &lt; 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시장가치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PER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PER &lt; (18*0.4)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 &gt; (AAA등급 회사채 수익률 * 0.67) &gt; 0 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PBR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PBR &lt; 0.65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EV / EBITDA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0&lt;  EV/EBITDA &lt; 4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PCR &lt; 10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38" name="Google Shape;1438;p78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참고: 한국 FPSB 투자설계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78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78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주식투자전략</a:t>
            </a:r>
            <a:endParaRPr/>
          </a:p>
        </p:txBody>
      </p:sp>
      <p:sp>
        <p:nvSpPr>
          <p:cNvPr id="1441" name="Google Shape;1441;p78"/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5. 활동성 전략</a:t>
            </a:r>
            <a:endParaRPr b="0" i="0" sz="32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442" name="Google Shape;1442;p78"/>
          <p:cNvGraphicFramePr/>
          <p:nvPr/>
        </p:nvGraphicFramePr>
        <p:xfrm>
          <a:off x="12949237" y="42033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490975"/>
                <a:gridCol w="2871475"/>
              </a:tblGrid>
              <a:tr h="9625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추가 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BACB6"/>
                    </a:solidFill>
                  </a:tcPr>
                </a:tc>
                <a:tc hMerge="1"/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총자산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회전율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총자산회전율 &gt; 0.8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43" name="Google Shape;1443;p78"/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린치 : 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버핏 : B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그레이엄 : G </a:t>
            </a:r>
            <a:endParaRPr b="0" i="0" sz="20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44" name="Google Shape;1444;p78"/>
          <p:cNvSpPr/>
          <p:nvPr/>
        </p:nvSpPr>
        <p:spPr>
          <a:xfrm>
            <a:off x="809127" y="7315200"/>
            <a:ext cx="11367633" cy="2470765"/>
          </a:xfrm>
          <a:prstGeom prst="rect">
            <a:avLst/>
          </a:prstGeom>
          <a:solidFill>
            <a:srgbClr val="1D1B10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78"/>
          <p:cNvSpPr/>
          <p:nvPr/>
        </p:nvSpPr>
        <p:spPr>
          <a:xfrm>
            <a:off x="13487400" y="2649677"/>
            <a:ext cx="3043238" cy="1068883"/>
          </a:xfrm>
          <a:prstGeom prst="roundRect">
            <a:avLst>
              <a:gd fmla="val 16667" name="adj"/>
            </a:avLst>
          </a:prstGeom>
          <a:solidFill>
            <a:srgbClr val="3BACB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78"/>
          <p:cNvSpPr txBox="1"/>
          <p:nvPr/>
        </p:nvSpPr>
        <p:spPr>
          <a:xfrm>
            <a:off x="14332735" y="2891730"/>
            <a:ext cx="15954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활동성</a:t>
            </a:r>
            <a:endParaRPr/>
          </a:p>
        </p:txBody>
      </p:sp>
      <p:sp>
        <p:nvSpPr>
          <p:cNvPr id="1447" name="Google Shape;1447;p78"/>
          <p:cNvSpPr/>
          <p:nvPr/>
        </p:nvSpPr>
        <p:spPr>
          <a:xfrm>
            <a:off x="750271" y="5253297"/>
            <a:ext cx="11504794" cy="2061903"/>
          </a:xfrm>
          <a:prstGeom prst="frame">
            <a:avLst>
              <a:gd fmla="val 4474" name="adj1"/>
            </a:avLst>
          </a:prstGeom>
          <a:solidFill>
            <a:srgbClr val="3BACB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78"/>
          <p:cNvSpPr/>
          <p:nvPr/>
        </p:nvSpPr>
        <p:spPr>
          <a:xfrm>
            <a:off x="818852" y="2366048"/>
            <a:ext cx="11367633" cy="2887248"/>
          </a:xfrm>
          <a:prstGeom prst="rect">
            <a:avLst/>
          </a:prstGeom>
          <a:solidFill>
            <a:srgbClr val="1D1B10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9" name="Google Shape;1449;p78"/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1450" name="Google Shape;1450;p78"/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8"/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8"/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8"/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8"/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8"/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여왕이(가) 표시된 사진&#10;&#10;자동 생성된 설명" id="253" name="Google Shape;2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400" y="-517616"/>
            <a:ext cx="12061201" cy="1206120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254" name="Google Shape;254;p24"/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255" name="Google Shape;25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Google Shape;257;p24"/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593" y="1183117"/>
            <a:ext cx="3034800" cy="22242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/>
        </p:nvSpPr>
        <p:spPr>
          <a:xfrm>
            <a:off x="594644" y="466848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 기술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0" name="Google Shape;1460;p79"/>
          <p:cNvGraphicFramePr/>
          <p:nvPr/>
        </p:nvGraphicFramePr>
        <p:xfrm>
          <a:off x="809127" y="18800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625075"/>
                <a:gridCol w="1881525"/>
                <a:gridCol w="5407375"/>
                <a:gridCol w="2453650"/>
              </a:tblGrid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전략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항목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제안자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수익성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ROE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ROE &gt; 10%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영업이익률 &gt; 10%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B, L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성장성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매출성장률 &gt; 10%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레버리지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부채비율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부채비율 &lt;= 150%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유동비율 &gt;= 200%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B, 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활동성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재고자산회전율 &gt; 12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매출채권회전율 &gt; 6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순유동자산 &gt; (시가총액*0.5)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주가/순유동자산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(주가/순유동자산) &lt; 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시장가치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PER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PER &lt; (18*0.4)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G, 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배당수익률 &gt; (AAA등급 회사채 수익률 * 0.67) &gt; 0 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PBR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PBR &lt; 0.65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EV / EBITDA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0&lt;  EV/EBITDA &lt; 4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PCR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&lt; PCR &lt; 10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61" name="Google Shape;1461;p79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참고: 한국 FPSB 투자설계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79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79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주식투자전략</a:t>
            </a:r>
            <a:endParaRPr/>
          </a:p>
        </p:txBody>
      </p:sp>
      <p:sp>
        <p:nvSpPr>
          <p:cNvPr id="1464" name="Google Shape;1464;p79"/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6. 시장가치 전략</a:t>
            </a:r>
            <a:endParaRPr b="0" i="0" sz="32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465" name="Google Shape;1465;p79"/>
          <p:cNvGraphicFramePr/>
          <p:nvPr/>
        </p:nvGraphicFramePr>
        <p:xfrm>
          <a:off x="12949237" y="42033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1490975"/>
                <a:gridCol w="2871475"/>
              </a:tblGrid>
              <a:tr h="9625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추가 선택 조건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C7D"/>
                    </a:solidFill>
                  </a:tcPr>
                </a:tc>
                <a:tc hMerge="1"/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PSR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PSR &lt; 0.05 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3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EPS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성장률</a:t>
                      </a:r>
                      <a:endParaRPr b="0" sz="2000" u="none" cap="none" strike="noStrike">
                        <a:solidFill>
                          <a:srgbClr val="24406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EPS성장률 &gt; 10</a:t>
                      </a:r>
                      <a:endParaRPr b="1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BD9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66" name="Google Shape;1466;p79"/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린치 : 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버핏 : B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그레이엄 : G </a:t>
            </a:r>
            <a:endParaRPr b="0" i="0" sz="20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2B8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67" name="Google Shape;1467;p79"/>
          <p:cNvSpPr/>
          <p:nvPr/>
        </p:nvSpPr>
        <p:spPr>
          <a:xfrm>
            <a:off x="13487400" y="2649677"/>
            <a:ext cx="3043238" cy="1068883"/>
          </a:xfrm>
          <a:prstGeom prst="roundRect">
            <a:avLst>
              <a:gd fmla="val 16667" name="adj"/>
            </a:avLst>
          </a:prstGeom>
          <a:solidFill>
            <a:srgbClr val="4D4C7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79"/>
          <p:cNvSpPr txBox="1"/>
          <p:nvPr/>
        </p:nvSpPr>
        <p:spPr>
          <a:xfrm>
            <a:off x="14128666" y="2891730"/>
            <a:ext cx="176070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시장가치</a:t>
            </a:r>
            <a:endParaRPr/>
          </a:p>
        </p:txBody>
      </p:sp>
      <p:sp>
        <p:nvSpPr>
          <p:cNvPr id="1469" name="Google Shape;1469;p79"/>
          <p:cNvSpPr/>
          <p:nvPr/>
        </p:nvSpPr>
        <p:spPr>
          <a:xfrm>
            <a:off x="740546" y="7201354"/>
            <a:ext cx="11504794" cy="2599850"/>
          </a:xfrm>
          <a:prstGeom prst="frame">
            <a:avLst>
              <a:gd fmla="val 4474" name="adj1"/>
            </a:avLst>
          </a:prstGeom>
          <a:solidFill>
            <a:srgbClr val="4D4C7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79"/>
          <p:cNvSpPr/>
          <p:nvPr/>
        </p:nvSpPr>
        <p:spPr>
          <a:xfrm>
            <a:off x="818852" y="2366048"/>
            <a:ext cx="11367633" cy="4835306"/>
          </a:xfrm>
          <a:prstGeom prst="rect">
            <a:avLst/>
          </a:prstGeom>
          <a:solidFill>
            <a:srgbClr val="1D1B10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1" name="Google Shape;1471;p79"/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1472" name="Google Shape;1472;p79"/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9"/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9"/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9"/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9"/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9"/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문구, 봉투이(가) 표시된 사진&#10;&#10;자동 생성된 설명" id="1482" name="Google Shape;1482;p80"/>
          <p:cNvPicPr preferRelativeResize="0"/>
          <p:nvPr/>
        </p:nvPicPr>
        <p:blipFill rotWithShape="1">
          <a:blip r:embed="rId3">
            <a:alphaModFix amt="50000"/>
          </a:blip>
          <a:srcRect b="17388" l="0" r="0" t="17174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1483" name="Google Shape;1483;p80"/>
          <p:cNvSpPr txBox="1"/>
          <p:nvPr/>
        </p:nvSpPr>
        <p:spPr>
          <a:xfrm>
            <a:off x="1328738" y="1128713"/>
            <a:ext cx="781526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주식투자전략</a:t>
            </a:r>
            <a:endParaRPr/>
          </a:p>
        </p:txBody>
      </p:sp>
      <p:sp>
        <p:nvSpPr>
          <p:cNvPr id="1484" name="Google Shape;1484;p80"/>
          <p:cNvSpPr/>
          <p:nvPr/>
        </p:nvSpPr>
        <p:spPr>
          <a:xfrm>
            <a:off x="1414461" y="3122853"/>
            <a:ext cx="4940619" cy="1295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80"/>
          <p:cNvSpPr txBox="1"/>
          <p:nvPr/>
        </p:nvSpPr>
        <p:spPr>
          <a:xfrm>
            <a:off x="1328738" y="3375659"/>
            <a:ext cx="47672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포트폴리오 기업 선정 방법 및 전략</a:t>
            </a:r>
            <a:endParaRPr/>
          </a:p>
        </p:txBody>
      </p:sp>
      <p:sp>
        <p:nvSpPr>
          <p:cNvPr id="1486" name="Google Shape;1486;p80"/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80"/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8" name="Google Shape;1488;p80"/>
          <p:cNvGrpSpPr/>
          <p:nvPr/>
        </p:nvGrpSpPr>
        <p:grpSpPr>
          <a:xfrm>
            <a:off x="1510427" y="4785360"/>
            <a:ext cx="4403884" cy="2514600"/>
            <a:chOff x="1417320" y="5041940"/>
            <a:chExt cx="4403884" cy="2514600"/>
          </a:xfrm>
        </p:grpSpPr>
        <p:sp>
          <p:nvSpPr>
            <p:cNvPr id="1489" name="Google Shape;1489;p80"/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rgbClr val="0C0C0C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0" name="Google Shape;1490;p80"/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1491" name="Google Shape;1491;p80"/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01.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투자전략</a:t>
                </a:r>
                <a:endParaRPr/>
              </a:p>
            </p:txBody>
          </p:sp>
          <p:sp>
            <p:nvSpPr>
              <p:cNvPr id="1492" name="Google Shape;1492;p80"/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595959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80"/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선행연구 : 3대 거장 투자 전략</a:t>
                </a:r>
                <a:endParaRPr/>
              </a:p>
            </p:txBody>
          </p:sp>
        </p:grpSp>
      </p:grpSp>
      <p:grpSp>
        <p:nvGrpSpPr>
          <p:cNvPr id="1494" name="Google Shape;1494;p80"/>
          <p:cNvGrpSpPr/>
          <p:nvPr/>
        </p:nvGrpSpPr>
        <p:grpSpPr>
          <a:xfrm>
            <a:off x="12707359" y="4800600"/>
            <a:ext cx="4403884" cy="2514600"/>
            <a:chOff x="1417320" y="5041940"/>
            <a:chExt cx="4403884" cy="2514600"/>
          </a:xfrm>
        </p:grpSpPr>
        <p:sp>
          <p:nvSpPr>
            <p:cNvPr id="1495" name="Google Shape;1495;p80"/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rgbClr val="0C0C0C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6" name="Google Shape;1496;p80"/>
            <p:cNvGrpSpPr/>
            <p:nvPr/>
          </p:nvGrpSpPr>
          <p:grpSpPr>
            <a:xfrm>
              <a:off x="1706404" y="5326381"/>
              <a:ext cx="4114800" cy="2123658"/>
              <a:chOff x="1706404" y="1628541"/>
              <a:chExt cx="4114800" cy="2123658"/>
            </a:xfrm>
          </p:grpSpPr>
          <p:sp>
            <p:nvSpPr>
              <p:cNvPr id="1497" name="Google Shape;1497;p80"/>
              <p:cNvSpPr txBox="1"/>
              <p:nvPr/>
            </p:nvSpPr>
            <p:spPr>
              <a:xfrm>
                <a:off x="1706404" y="1628541"/>
                <a:ext cx="4114800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03.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시각화</a:t>
                </a:r>
                <a:endParaRPr b="0" i="0" sz="4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4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80"/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595959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80"/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코스피 수익률과 비교</a:t>
                </a:r>
                <a:endParaRPr/>
              </a:p>
            </p:txBody>
          </p:sp>
        </p:grpSp>
      </p:grpSp>
      <p:grpSp>
        <p:nvGrpSpPr>
          <p:cNvPr id="1500" name="Google Shape;1500;p80"/>
          <p:cNvGrpSpPr/>
          <p:nvPr/>
        </p:nvGrpSpPr>
        <p:grpSpPr>
          <a:xfrm>
            <a:off x="7131290" y="4800600"/>
            <a:ext cx="4403884" cy="2514600"/>
            <a:chOff x="1417320" y="1478280"/>
            <a:chExt cx="4403884" cy="2514600"/>
          </a:xfrm>
        </p:grpSpPr>
        <p:sp>
          <p:nvSpPr>
            <p:cNvPr id="1501" name="Google Shape;1501;p80"/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rgbClr val="262626">
                <a:alpha val="9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2" name="Google Shape;1502;p80"/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1503" name="Google Shape;1503;p80"/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02.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기업종목선정</a:t>
                </a:r>
                <a:endParaRPr b="0" i="0" sz="4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80"/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80"/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전략별 선정조건 최적화</a:t>
                </a:r>
                <a:endParaRPr/>
              </a:p>
            </p:txBody>
          </p:sp>
        </p:grpSp>
      </p:grpSp>
      <p:cxnSp>
        <p:nvCxnSpPr>
          <p:cNvPr id="1506" name="Google Shape;1506;p80"/>
          <p:cNvCxnSpPr/>
          <p:nvPr/>
        </p:nvCxnSpPr>
        <p:spPr>
          <a:xfrm>
            <a:off x="11413254" y="6068139"/>
            <a:ext cx="907018" cy="0"/>
          </a:xfrm>
          <a:prstGeom prst="straightConnector1">
            <a:avLst/>
          </a:prstGeom>
          <a:noFill/>
          <a:ln cap="flat" cmpd="sng" w="50800">
            <a:solidFill>
              <a:srgbClr val="FFCC00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81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81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기업종목선정</a:t>
            </a:r>
            <a:endParaRPr/>
          </a:p>
        </p:txBody>
      </p:sp>
      <p:sp>
        <p:nvSpPr>
          <p:cNvPr id="1513" name="Google Shape;1513;p81"/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종목 수 선정 과정 </a:t>
            </a:r>
            <a:endParaRPr/>
          </a:p>
        </p:txBody>
      </p:sp>
      <p:sp>
        <p:nvSpPr>
          <p:cNvPr id="1514" name="Google Shape;1514;p81"/>
          <p:cNvSpPr txBox="1"/>
          <p:nvPr/>
        </p:nvSpPr>
        <p:spPr>
          <a:xfrm>
            <a:off x="3999065" y="1145405"/>
            <a:ext cx="22555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기준 : 2021년 </a:t>
            </a:r>
            <a:endParaRPr/>
          </a:p>
        </p:txBody>
      </p:sp>
      <p:grpSp>
        <p:nvGrpSpPr>
          <p:cNvPr id="1515" name="Google Shape;1515;p81"/>
          <p:cNvGrpSpPr/>
          <p:nvPr/>
        </p:nvGrpSpPr>
        <p:grpSpPr>
          <a:xfrm>
            <a:off x="1592506" y="8604819"/>
            <a:ext cx="7005032" cy="874583"/>
            <a:chOff x="1548052" y="9005777"/>
            <a:chExt cx="7005032" cy="874583"/>
          </a:xfrm>
        </p:grpSpPr>
        <p:sp>
          <p:nvSpPr>
            <p:cNvPr id="1516" name="Google Shape;1516;p81"/>
            <p:cNvSpPr txBox="1"/>
            <p:nvPr/>
          </p:nvSpPr>
          <p:spPr>
            <a:xfrm>
              <a:off x="1958171" y="9217537"/>
              <a:ext cx="62484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종목 수가 많을수록 주가 </a:t>
              </a:r>
              <a:r>
                <a:rPr b="0" i="0" lang="en-US" sz="2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변동성이 적다</a:t>
              </a:r>
              <a:endParaRPr/>
            </a:p>
          </p:txBody>
        </p:sp>
        <p:sp>
          <p:nvSpPr>
            <p:cNvPr id="1517" name="Google Shape;1517;p81"/>
            <p:cNvSpPr txBox="1"/>
            <p:nvPr/>
          </p:nvSpPr>
          <p:spPr>
            <a:xfrm>
              <a:off x="1548052" y="9110919"/>
              <a:ext cx="621845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81"/>
            <p:cNvSpPr txBox="1"/>
            <p:nvPr/>
          </p:nvSpPr>
          <p:spPr>
            <a:xfrm rot="10800000">
              <a:off x="7931239" y="9005777"/>
              <a:ext cx="621845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9" name="Google Shape;1519;p81"/>
          <p:cNvGrpSpPr/>
          <p:nvPr/>
        </p:nvGrpSpPr>
        <p:grpSpPr>
          <a:xfrm>
            <a:off x="671967" y="2075927"/>
            <a:ext cx="9096599" cy="6400910"/>
            <a:chOff x="5665035" y="2787013"/>
            <a:chExt cx="7714765" cy="5785426"/>
          </a:xfrm>
        </p:grpSpPr>
        <p:pic>
          <p:nvPicPr>
            <p:cNvPr id="1520" name="Google Shape;1520;p81"/>
            <p:cNvPicPr preferRelativeResize="0"/>
            <p:nvPr/>
          </p:nvPicPr>
          <p:blipFill rotWithShape="1">
            <a:blip r:embed="rId3">
              <a:alphaModFix/>
            </a:blip>
            <a:srcRect b="6687" l="0" r="0" t="0"/>
            <a:stretch/>
          </p:blipFill>
          <p:spPr>
            <a:xfrm>
              <a:off x="5665035" y="2787013"/>
              <a:ext cx="7351175" cy="5785426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1521" name="Google Shape;1521;p81"/>
            <p:cNvSpPr txBox="1"/>
            <p:nvPr/>
          </p:nvSpPr>
          <p:spPr>
            <a:xfrm>
              <a:off x="7344463" y="4752992"/>
              <a:ext cx="899160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31.14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81"/>
            <p:cNvSpPr/>
            <p:nvPr/>
          </p:nvSpPr>
          <p:spPr>
            <a:xfrm>
              <a:off x="9508693" y="5216994"/>
              <a:ext cx="488586" cy="294429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81"/>
            <p:cNvSpPr/>
            <p:nvPr/>
          </p:nvSpPr>
          <p:spPr>
            <a:xfrm>
              <a:off x="9378551" y="5463215"/>
              <a:ext cx="525802" cy="3109223"/>
            </a:xfrm>
            <a:prstGeom prst="frame">
              <a:avLst>
                <a:gd fmla="val 8418" name="adj1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81"/>
            <p:cNvSpPr txBox="1"/>
            <p:nvPr/>
          </p:nvSpPr>
          <p:spPr>
            <a:xfrm>
              <a:off x="9271870" y="5093884"/>
              <a:ext cx="899160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26.76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81"/>
            <p:cNvSpPr/>
            <p:nvPr/>
          </p:nvSpPr>
          <p:spPr>
            <a:xfrm>
              <a:off x="7947877" y="5002278"/>
              <a:ext cx="488586" cy="294429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81"/>
            <p:cNvSpPr/>
            <p:nvPr/>
          </p:nvSpPr>
          <p:spPr>
            <a:xfrm>
              <a:off x="7473550" y="5119119"/>
              <a:ext cx="488586" cy="3447063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81"/>
            <p:cNvSpPr/>
            <p:nvPr/>
          </p:nvSpPr>
          <p:spPr>
            <a:xfrm>
              <a:off x="11347728" y="5364208"/>
              <a:ext cx="525802" cy="369332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8" name="Google Shape;1528;p81"/>
            <p:cNvCxnSpPr/>
            <p:nvPr/>
          </p:nvCxnSpPr>
          <p:spPr>
            <a:xfrm>
              <a:off x="8298850" y="5032758"/>
              <a:ext cx="835860" cy="214716"/>
            </a:xfrm>
            <a:prstGeom prst="straightConnector1">
              <a:avLst/>
            </a:prstGeom>
            <a:noFill/>
            <a:ln cap="flat" cmpd="sng" w="5397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529" name="Google Shape;1529;p81"/>
            <p:cNvSpPr/>
            <p:nvPr/>
          </p:nvSpPr>
          <p:spPr>
            <a:xfrm>
              <a:off x="7557815" y="8097347"/>
              <a:ext cx="292055" cy="369332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81"/>
            <p:cNvSpPr/>
            <p:nvPr/>
          </p:nvSpPr>
          <p:spPr>
            <a:xfrm>
              <a:off x="9508693" y="8109562"/>
              <a:ext cx="292055" cy="369332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81"/>
            <p:cNvSpPr txBox="1"/>
            <p:nvPr/>
          </p:nvSpPr>
          <p:spPr>
            <a:xfrm>
              <a:off x="7558276" y="8116247"/>
              <a:ext cx="899160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81"/>
            <p:cNvSpPr txBox="1"/>
            <p:nvPr/>
          </p:nvSpPr>
          <p:spPr>
            <a:xfrm>
              <a:off x="9409053" y="8113487"/>
              <a:ext cx="899160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81"/>
            <p:cNvSpPr/>
            <p:nvPr/>
          </p:nvSpPr>
          <p:spPr>
            <a:xfrm>
              <a:off x="8701540" y="2832733"/>
              <a:ext cx="4299430" cy="1477927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81"/>
            <p:cNvSpPr/>
            <p:nvPr/>
          </p:nvSpPr>
          <p:spPr>
            <a:xfrm>
              <a:off x="10305824" y="4054666"/>
              <a:ext cx="1054403" cy="1477927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81"/>
            <p:cNvSpPr txBox="1"/>
            <p:nvPr/>
          </p:nvSpPr>
          <p:spPr>
            <a:xfrm>
              <a:off x="11297221" y="2986965"/>
              <a:ext cx="2082579" cy="30777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자료:NH투자증권</a:t>
              </a:r>
              <a:endParaRPr/>
            </a:p>
          </p:txBody>
        </p:sp>
      </p:grpSp>
      <p:graphicFrame>
        <p:nvGraphicFramePr>
          <p:cNvPr id="1536" name="Google Shape;1536;p81"/>
          <p:cNvGraphicFramePr/>
          <p:nvPr/>
        </p:nvGraphicFramePr>
        <p:xfrm>
          <a:off x="9776862" y="20690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{2EAF1DD0-10B1-421D-8AB7-C56C212F79C0}</a:tableStyleId>
              </a:tblPr>
              <a:tblGrid>
                <a:gridCol w="2227400"/>
                <a:gridCol w="2714725"/>
                <a:gridCol w="2714725"/>
              </a:tblGrid>
              <a:tr h="87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전략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5종목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수익률</a:t>
                      </a:r>
                      <a:endParaRPr/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10종목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수익률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시장가치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0.146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0.207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그레이엄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0.078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0.117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린치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-0.133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0.086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-0.149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-0.099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3대 거장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0.036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0.067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레버리지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-0.367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-0.195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수익성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-0.417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0.266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성장성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-0.107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-0.001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활동성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-0.082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-0.077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유동성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-0.081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-0.151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37" name="Google Shape;1537;p81"/>
          <p:cNvSpPr/>
          <p:nvPr/>
        </p:nvSpPr>
        <p:spPr>
          <a:xfrm>
            <a:off x="9722449" y="2858894"/>
            <a:ext cx="7756308" cy="5092307"/>
          </a:xfrm>
          <a:prstGeom prst="frame">
            <a:avLst>
              <a:gd fmla="val 1765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8" name="Google Shape;1538;p81"/>
          <p:cNvGrpSpPr/>
          <p:nvPr/>
        </p:nvGrpSpPr>
        <p:grpSpPr>
          <a:xfrm>
            <a:off x="10683106" y="8604488"/>
            <a:ext cx="6658519" cy="875244"/>
            <a:chOff x="1548052" y="9005116"/>
            <a:chExt cx="6658519" cy="875244"/>
          </a:xfrm>
        </p:grpSpPr>
        <p:sp>
          <p:nvSpPr>
            <p:cNvPr id="1539" name="Google Shape;1539;p81"/>
            <p:cNvSpPr txBox="1"/>
            <p:nvPr/>
          </p:nvSpPr>
          <p:spPr>
            <a:xfrm>
              <a:off x="1958171" y="9217537"/>
              <a:ext cx="62484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종목 수가 많을수록 </a:t>
              </a:r>
              <a:r>
                <a:rPr b="0" i="0" lang="en-US" sz="2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수익률’도’ 높다</a:t>
              </a:r>
              <a:endParaRPr/>
            </a:p>
          </p:txBody>
        </p:sp>
        <p:sp>
          <p:nvSpPr>
            <p:cNvPr id="1540" name="Google Shape;1540;p81"/>
            <p:cNvSpPr txBox="1"/>
            <p:nvPr/>
          </p:nvSpPr>
          <p:spPr>
            <a:xfrm>
              <a:off x="1548052" y="9110919"/>
              <a:ext cx="621845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81"/>
            <p:cNvSpPr txBox="1"/>
            <p:nvPr/>
          </p:nvSpPr>
          <p:spPr>
            <a:xfrm rot="10800000">
              <a:off x="7263129" y="9005116"/>
              <a:ext cx="621845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82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82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주식투자전략</a:t>
            </a:r>
            <a:endParaRPr/>
          </a:p>
        </p:txBody>
      </p:sp>
      <p:sp>
        <p:nvSpPr>
          <p:cNvPr id="1548" name="Google Shape;1548;p82"/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학습 데이터셋</a:t>
            </a:r>
            <a:endParaRPr/>
          </a:p>
        </p:txBody>
      </p:sp>
      <p:graphicFrame>
        <p:nvGraphicFramePr>
          <p:cNvPr id="1549" name="Google Shape;1549;p82"/>
          <p:cNvGraphicFramePr/>
          <p:nvPr/>
        </p:nvGraphicFramePr>
        <p:xfrm>
          <a:off x="811877" y="19507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{F345FE5B-476A-450E-93BD-5E7502AE005C}</a:tableStyleId>
              </a:tblPr>
              <a:tblGrid>
                <a:gridCol w="3327575"/>
                <a:gridCol w="3327575"/>
                <a:gridCol w="4496350"/>
                <a:gridCol w="3093725"/>
                <a:gridCol w="2392675"/>
              </a:tblGrid>
              <a:tr h="74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종류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항목(Columns)</a:t>
                      </a:r>
                      <a:endParaRPr sz="2800" u="none" cap="none" strike="noStrike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총 데이터량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출처</a:t>
                      </a:r>
                      <a:endParaRPr sz="2800" u="none" cap="none" strike="noStrike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571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867"/>
                    </a:solidFill>
                  </a:tcPr>
                </a:tc>
              </a:tr>
              <a:tr h="8965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재무제표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코스피 연간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기업명,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손익계산서(자산, 자본, 부채),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현금흐름표(유입액, 유츨액) 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514,530 </a:t>
                      </a: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rows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FNSpace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Deepsearch</a:t>
                      </a:r>
                      <a:endParaRPr b="1" sz="4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66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코스피 분기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741,642 </a:t>
                      </a: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rows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724175"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</a:tr>
              <a:tr h="27048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주식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OHLCV</a:t>
                      </a:r>
                      <a:endParaRPr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기업명, 기업종목코드,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시가총액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시가, 저가, 고가,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종가, 거래량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4,759,994 </a:t>
                      </a: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rows</a:t>
                      </a:r>
                      <a:endParaRPr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Marcap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483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기업의 펀더멘탈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/>
                        <a:t>PER, PBR, EPS, DIV, DPS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24406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24,985 </a:t>
                      </a: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rows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Pykrx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50" name="Google Shape;1550;p82"/>
          <p:cNvSpPr txBox="1"/>
          <p:nvPr/>
        </p:nvSpPr>
        <p:spPr>
          <a:xfrm>
            <a:off x="3825240" y="1152855"/>
            <a:ext cx="7482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수집기간 : 2000-01-01 ~ 2022-04-25 (</a:t>
            </a:r>
            <a:r>
              <a:rPr b="1" i="0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약 22년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82"/>
          <p:cNvSpPr/>
          <p:nvPr/>
        </p:nvSpPr>
        <p:spPr>
          <a:xfrm>
            <a:off x="3429000" y="1133762"/>
            <a:ext cx="228600" cy="461665"/>
          </a:xfrm>
          <a:prstGeom prst="rect">
            <a:avLst/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82"/>
          <p:cNvSpPr txBox="1"/>
          <p:nvPr/>
        </p:nvSpPr>
        <p:spPr>
          <a:xfrm>
            <a:off x="12666788" y="951277"/>
            <a:ext cx="59346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총 6,041,151 rows</a:t>
            </a:r>
            <a:endParaRPr b="1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83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83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기업종목선정</a:t>
            </a:r>
            <a:endParaRPr/>
          </a:p>
        </p:txBody>
      </p:sp>
      <p:sp>
        <p:nvSpPr>
          <p:cNvPr id="1560" name="Google Shape;1560;p83"/>
          <p:cNvSpPr txBox="1"/>
          <p:nvPr/>
        </p:nvSpPr>
        <p:spPr>
          <a:xfrm>
            <a:off x="671967" y="1059176"/>
            <a:ext cx="78319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Step 1 : 선행연구 선택조건 적용 시</a:t>
            </a:r>
            <a:endParaRPr/>
          </a:p>
        </p:txBody>
      </p:sp>
      <p:pic>
        <p:nvPicPr>
          <p:cNvPr descr="테이블이(가) 표시된 사진&#10;&#10;자동 생성된 설명" id="1561" name="Google Shape;156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8712" y="1823654"/>
            <a:ext cx="8523527" cy="513088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텍스트, 영수증이(가) 표시된 사진&#10;&#10;자동 생성된 설명" id="1562" name="Google Shape;1562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967" y="1823654"/>
            <a:ext cx="8217322" cy="762039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563" name="Google Shape;1563;p83"/>
          <p:cNvSpPr/>
          <p:nvPr/>
        </p:nvSpPr>
        <p:spPr>
          <a:xfrm>
            <a:off x="13026099" y="6512710"/>
            <a:ext cx="618068" cy="309665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83"/>
          <p:cNvSpPr/>
          <p:nvPr/>
        </p:nvSpPr>
        <p:spPr>
          <a:xfrm>
            <a:off x="15708339" y="2539935"/>
            <a:ext cx="618068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83"/>
          <p:cNvSpPr/>
          <p:nvPr/>
        </p:nvSpPr>
        <p:spPr>
          <a:xfrm>
            <a:off x="15708339" y="3103815"/>
            <a:ext cx="618068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83"/>
          <p:cNvSpPr/>
          <p:nvPr/>
        </p:nvSpPr>
        <p:spPr>
          <a:xfrm>
            <a:off x="15708339" y="3667695"/>
            <a:ext cx="618068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83"/>
          <p:cNvSpPr/>
          <p:nvPr/>
        </p:nvSpPr>
        <p:spPr>
          <a:xfrm>
            <a:off x="15708339" y="4236698"/>
            <a:ext cx="618068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83"/>
          <p:cNvSpPr/>
          <p:nvPr/>
        </p:nvSpPr>
        <p:spPr>
          <a:xfrm>
            <a:off x="15708339" y="4805701"/>
            <a:ext cx="618068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83"/>
          <p:cNvSpPr/>
          <p:nvPr/>
        </p:nvSpPr>
        <p:spPr>
          <a:xfrm>
            <a:off x="15708339" y="5374704"/>
            <a:ext cx="618068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83"/>
          <p:cNvSpPr/>
          <p:nvPr/>
        </p:nvSpPr>
        <p:spPr>
          <a:xfrm>
            <a:off x="15708339" y="5943707"/>
            <a:ext cx="618068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83"/>
          <p:cNvSpPr/>
          <p:nvPr/>
        </p:nvSpPr>
        <p:spPr>
          <a:xfrm>
            <a:off x="15708339" y="6512710"/>
            <a:ext cx="618068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83"/>
          <p:cNvSpPr/>
          <p:nvPr/>
        </p:nvSpPr>
        <p:spPr>
          <a:xfrm>
            <a:off x="17236439" y="2539935"/>
            <a:ext cx="618067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83"/>
          <p:cNvSpPr/>
          <p:nvPr/>
        </p:nvSpPr>
        <p:spPr>
          <a:xfrm>
            <a:off x="17236439" y="3103815"/>
            <a:ext cx="618067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83"/>
          <p:cNvSpPr/>
          <p:nvPr/>
        </p:nvSpPr>
        <p:spPr>
          <a:xfrm>
            <a:off x="17236439" y="3667695"/>
            <a:ext cx="618067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83"/>
          <p:cNvSpPr/>
          <p:nvPr/>
        </p:nvSpPr>
        <p:spPr>
          <a:xfrm>
            <a:off x="17236439" y="4236698"/>
            <a:ext cx="618067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83"/>
          <p:cNvSpPr/>
          <p:nvPr/>
        </p:nvSpPr>
        <p:spPr>
          <a:xfrm>
            <a:off x="17236439" y="4805701"/>
            <a:ext cx="618067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83"/>
          <p:cNvSpPr/>
          <p:nvPr/>
        </p:nvSpPr>
        <p:spPr>
          <a:xfrm>
            <a:off x="17236439" y="5374704"/>
            <a:ext cx="618067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83"/>
          <p:cNvSpPr/>
          <p:nvPr/>
        </p:nvSpPr>
        <p:spPr>
          <a:xfrm>
            <a:off x="17236439" y="5943707"/>
            <a:ext cx="618067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83"/>
          <p:cNvSpPr/>
          <p:nvPr/>
        </p:nvSpPr>
        <p:spPr>
          <a:xfrm>
            <a:off x="17236439" y="6512710"/>
            <a:ext cx="618067" cy="304800"/>
          </a:xfrm>
          <a:prstGeom prst="rect">
            <a:avLst/>
          </a:prstGeom>
          <a:solidFill>
            <a:srgbClr val="FFC000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0" name="Google Shape;1580;p83"/>
          <p:cNvGrpSpPr/>
          <p:nvPr/>
        </p:nvGrpSpPr>
        <p:grpSpPr>
          <a:xfrm>
            <a:off x="9967188" y="7670824"/>
            <a:ext cx="7648845" cy="1117981"/>
            <a:chOff x="1458245" y="8868894"/>
            <a:chExt cx="7648845" cy="1117981"/>
          </a:xfrm>
        </p:grpSpPr>
        <p:sp>
          <p:nvSpPr>
            <p:cNvPr id="1581" name="Google Shape;1581;p83"/>
            <p:cNvSpPr txBox="1"/>
            <p:nvPr/>
          </p:nvSpPr>
          <p:spPr>
            <a:xfrm>
              <a:off x="1653371" y="8992193"/>
              <a:ext cx="7326433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선행연구 선택조건이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코스피 시장</a:t>
              </a:r>
              <a:r>
                <a:rPr b="0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에 </a:t>
              </a:r>
              <a:r>
                <a:rPr b="0" i="0" lang="en-US" sz="2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적합하지 않음</a:t>
              </a:r>
              <a:endParaRPr/>
            </a:p>
          </p:txBody>
        </p:sp>
        <p:sp>
          <p:nvSpPr>
            <p:cNvPr id="1582" name="Google Shape;1582;p83"/>
            <p:cNvSpPr txBox="1"/>
            <p:nvPr/>
          </p:nvSpPr>
          <p:spPr>
            <a:xfrm>
              <a:off x="1458245" y="9063545"/>
              <a:ext cx="621845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83"/>
            <p:cNvSpPr txBox="1"/>
            <p:nvPr/>
          </p:nvSpPr>
          <p:spPr>
            <a:xfrm rot="10800000">
              <a:off x="8485245" y="8868894"/>
              <a:ext cx="621845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84"/>
          <p:cNvSpPr/>
          <p:nvPr/>
        </p:nvSpPr>
        <p:spPr>
          <a:xfrm>
            <a:off x="11795184" y="2843161"/>
            <a:ext cx="6027454" cy="260703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BFBFB"/>
              </a:gs>
              <a:gs pos="23000">
                <a:schemeClr val="lt1"/>
              </a:gs>
              <a:gs pos="100000">
                <a:schemeClr val="lt1"/>
              </a:gs>
            </a:gsLst>
            <a:lin ang="16200000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84"/>
          <p:cNvSpPr/>
          <p:nvPr/>
        </p:nvSpPr>
        <p:spPr>
          <a:xfrm>
            <a:off x="12083600" y="5788839"/>
            <a:ext cx="5392022" cy="892392"/>
          </a:xfrm>
          <a:prstGeom prst="roundRect">
            <a:avLst>
              <a:gd fmla="val 16667" name="adj"/>
            </a:avLst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84"/>
          <p:cNvSpPr/>
          <p:nvPr/>
        </p:nvSpPr>
        <p:spPr>
          <a:xfrm>
            <a:off x="1134369" y="2363118"/>
            <a:ext cx="11007831" cy="4540545"/>
          </a:xfrm>
          <a:prstGeom prst="rightArrowCallout">
            <a:avLst>
              <a:gd fmla="val 8727" name="adj1"/>
              <a:gd fmla="val 9149" name="adj2"/>
              <a:gd fmla="val 14871" name="adj3"/>
              <a:gd fmla="val 77942" name="adj4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84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84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기업종목선정</a:t>
            </a:r>
            <a:endParaRPr/>
          </a:p>
        </p:txBody>
      </p:sp>
      <p:sp>
        <p:nvSpPr>
          <p:cNvPr id="1594" name="Google Shape;1594;p84"/>
          <p:cNvSpPr txBox="1"/>
          <p:nvPr/>
        </p:nvSpPr>
        <p:spPr>
          <a:xfrm>
            <a:off x="671966" y="1059176"/>
            <a:ext cx="112609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Step 2 : 참고서적 선택조건 적용 시 (ex. </a:t>
            </a:r>
            <a:r>
              <a:rPr b="0" i="0" lang="en-US" sz="3200" u="none" cap="none" strike="noStrike">
                <a:solidFill>
                  <a:srgbClr val="3F3F3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 시장가치전략</a:t>
            </a: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 </a:t>
            </a:r>
            <a:endParaRPr/>
          </a:p>
        </p:txBody>
      </p:sp>
      <p:sp>
        <p:nvSpPr>
          <p:cNvPr id="1595" name="Google Shape;1595;p84"/>
          <p:cNvSpPr txBox="1"/>
          <p:nvPr/>
        </p:nvSpPr>
        <p:spPr>
          <a:xfrm>
            <a:off x="742610" y="1995872"/>
            <a:ext cx="13580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(수익률)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4"/>
          <p:cNvSpPr/>
          <p:nvPr/>
        </p:nvSpPr>
        <p:spPr>
          <a:xfrm>
            <a:off x="12068360" y="1689368"/>
            <a:ext cx="5392022" cy="892392"/>
          </a:xfrm>
          <a:prstGeom prst="roundRect">
            <a:avLst>
              <a:gd fmla="val 16667" name="adj"/>
            </a:avLst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84"/>
          <p:cNvSpPr txBox="1"/>
          <p:nvPr/>
        </p:nvSpPr>
        <p:spPr>
          <a:xfrm>
            <a:off x="12372194" y="1901869"/>
            <a:ext cx="47843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선행연구 PER 선택조건</a:t>
            </a:r>
            <a:endParaRPr/>
          </a:p>
        </p:txBody>
      </p:sp>
      <p:grpSp>
        <p:nvGrpSpPr>
          <p:cNvPr id="1598" name="Google Shape;1598;p84"/>
          <p:cNvGrpSpPr/>
          <p:nvPr/>
        </p:nvGrpSpPr>
        <p:grpSpPr>
          <a:xfrm>
            <a:off x="11768007" y="5973425"/>
            <a:ext cx="6027454" cy="3917335"/>
            <a:chOff x="11748298" y="6074482"/>
            <a:chExt cx="6027454" cy="3917335"/>
          </a:xfrm>
        </p:grpSpPr>
        <p:sp>
          <p:nvSpPr>
            <p:cNvPr id="1599" name="Google Shape;1599;p84"/>
            <p:cNvSpPr/>
            <p:nvPr/>
          </p:nvSpPr>
          <p:spPr>
            <a:xfrm>
              <a:off x="11748298" y="7120936"/>
              <a:ext cx="6027454" cy="287088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BFBFB"/>
                </a:gs>
                <a:gs pos="23000">
                  <a:schemeClr val="lt1"/>
                </a:gs>
                <a:gs pos="100000">
                  <a:schemeClr val="lt1"/>
                </a:gs>
              </a:gsLst>
              <a:lin ang="16200000" scaled="0"/>
            </a:gra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84"/>
            <p:cNvSpPr txBox="1"/>
            <p:nvPr/>
          </p:nvSpPr>
          <p:spPr>
            <a:xfrm>
              <a:off x="13104505" y="6074482"/>
              <a:ext cx="356739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본 프로젝트 선택조건 </a:t>
              </a:r>
              <a:endParaRPr/>
            </a:p>
          </p:txBody>
        </p:sp>
      </p:grpSp>
      <p:grpSp>
        <p:nvGrpSpPr>
          <p:cNvPr id="1601" name="Google Shape;1601;p84"/>
          <p:cNvGrpSpPr/>
          <p:nvPr/>
        </p:nvGrpSpPr>
        <p:grpSpPr>
          <a:xfrm>
            <a:off x="2100701" y="8178217"/>
            <a:ext cx="7186740" cy="830997"/>
            <a:chOff x="1263512" y="9055947"/>
            <a:chExt cx="5273259" cy="830997"/>
          </a:xfrm>
        </p:grpSpPr>
        <p:sp>
          <p:nvSpPr>
            <p:cNvPr id="1602" name="Google Shape;1602;p84"/>
            <p:cNvSpPr txBox="1"/>
            <p:nvPr/>
          </p:nvSpPr>
          <p:spPr>
            <a:xfrm>
              <a:off x="1423527" y="9055947"/>
              <a:ext cx="4946380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선행연구와 참고서적의 그래프를 통해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본 프로젝트의 </a:t>
              </a:r>
              <a:r>
                <a:rPr b="0" i="0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최적 선택조건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을 도출함</a:t>
              </a:r>
              <a:endParaRPr/>
            </a:p>
          </p:txBody>
        </p:sp>
        <p:sp>
          <p:nvSpPr>
            <p:cNvPr id="1603" name="Google Shape;1603;p84"/>
            <p:cNvSpPr txBox="1"/>
            <p:nvPr/>
          </p:nvSpPr>
          <p:spPr>
            <a:xfrm>
              <a:off x="1263512" y="9086725"/>
              <a:ext cx="621845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84"/>
            <p:cNvSpPr txBox="1"/>
            <p:nvPr/>
          </p:nvSpPr>
          <p:spPr>
            <a:xfrm rot="10800000">
              <a:off x="5914926" y="9086725"/>
              <a:ext cx="621845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5" name="Google Shape;1605;p84"/>
          <p:cNvSpPr txBox="1"/>
          <p:nvPr/>
        </p:nvSpPr>
        <p:spPr>
          <a:xfrm>
            <a:off x="12394197" y="7234975"/>
            <a:ext cx="46302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6" name="Google Shape;1606;p84"/>
          <p:cNvGrpSpPr/>
          <p:nvPr/>
        </p:nvGrpSpPr>
        <p:grpSpPr>
          <a:xfrm>
            <a:off x="12126233" y="2981321"/>
            <a:ext cx="5266996" cy="897658"/>
            <a:chOff x="12058406" y="2344066"/>
            <a:chExt cx="5266996" cy="897658"/>
          </a:xfrm>
        </p:grpSpPr>
        <p:grpSp>
          <p:nvGrpSpPr>
            <p:cNvPr id="1607" name="Google Shape;1607;p84"/>
            <p:cNvGrpSpPr/>
            <p:nvPr/>
          </p:nvGrpSpPr>
          <p:grpSpPr>
            <a:xfrm>
              <a:off x="12058406" y="2344066"/>
              <a:ext cx="5266996" cy="897658"/>
              <a:chOff x="7740869" y="4332038"/>
              <a:chExt cx="6022429" cy="1026408"/>
            </a:xfrm>
          </p:grpSpPr>
          <p:pic>
            <p:nvPicPr>
              <p:cNvPr id="1608" name="Google Shape;1608;p84"/>
              <p:cNvPicPr preferRelativeResize="0"/>
              <p:nvPr/>
            </p:nvPicPr>
            <p:blipFill rotWithShape="1">
              <a:blip r:embed="rId3">
                <a:alphaModFix/>
              </a:blip>
              <a:srcRect b="-5593" l="6408" r="78246" t="-10228"/>
              <a:stretch/>
            </p:blipFill>
            <p:spPr>
              <a:xfrm>
                <a:off x="7740869" y="4465833"/>
                <a:ext cx="1403131" cy="8926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9" name="Google Shape;1609;p84"/>
              <p:cNvPicPr preferRelativeResize="0"/>
              <p:nvPr/>
            </p:nvPicPr>
            <p:blipFill rotWithShape="1">
              <a:blip r:embed="rId4">
                <a:alphaModFix/>
              </a:blip>
              <a:srcRect b="0" l="36670" r="26258" t="0"/>
              <a:stretch/>
            </p:blipFill>
            <p:spPr>
              <a:xfrm>
                <a:off x="9144000" y="4546593"/>
                <a:ext cx="3389587" cy="7706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0" name="Google Shape;1610;p84"/>
              <p:cNvPicPr preferRelativeResize="0"/>
              <p:nvPr/>
            </p:nvPicPr>
            <p:blipFill rotWithShape="1">
              <a:blip r:embed="rId5">
                <a:alphaModFix/>
              </a:blip>
              <a:srcRect b="-4092" l="84950" r="1428" t="-27839"/>
              <a:stretch/>
            </p:blipFill>
            <p:spPr>
              <a:xfrm>
                <a:off x="12517822" y="4332038"/>
                <a:ext cx="1245476" cy="10167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11" name="Google Shape;1611;p84"/>
            <p:cNvSpPr/>
            <p:nvPr/>
          </p:nvSpPr>
          <p:spPr>
            <a:xfrm>
              <a:off x="14665974" y="2662158"/>
              <a:ext cx="1457946" cy="399165"/>
            </a:xfrm>
            <a:prstGeom prst="rect">
              <a:avLst/>
            </a:prstGeom>
            <a:solidFill>
              <a:srgbClr val="FFC000">
                <a:alpha val="2274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2" name="Google Shape;1612;p84"/>
          <p:cNvGrpSpPr/>
          <p:nvPr/>
        </p:nvGrpSpPr>
        <p:grpSpPr>
          <a:xfrm>
            <a:off x="1143062" y="2349711"/>
            <a:ext cx="9011132" cy="5447022"/>
            <a:chOff x="1278762" y="2540038"/>
            <a:chExt cx="9011132" cy="5447022"/>
          </a:xfrm>
        </p:grpSpPr>
        <p:pic>
          <p:nvPicPr>
            <p:cNvPr id="1613" name="Google Shape;1613;p84"/>
            <p:cNvPicPr preferRelativeResize="0"/>
            <p:nvPr/>
          </p:nvPicPr>
          <p:blipFill rotWithShape="1">
            <a:blip r:embed="rId6">
              <a:alphaModFix/>
            </a:blip>
            <a:srcRect b="4944" l="2003" r="0" t="3170"/>
            <a:stretch/>
          </p:blipFill>
          <p:spPr>
            <a:xfrm>
              <a:off x="1278762" y="2540038"/>
              <a:ext cx="9011132" cy="5447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4" name="Google Shape;1614;p84"/>
            <p:cNvSpPr/>
            <p:nvPr/>
          </p:nvSpPr>
          <p:spPr>
            <a:xfrm>
              <a:off x="7952243" y="2754610"/>
              <a:ext cx="2194560" cy="148758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5" name="Google Shape;1615;p84"/>
          <p:cNvGrpSpPr/>
          <p:nvPr/>
        </p:nvGrpSpPr>
        <p:grpSpPr>
          <a:xfrm>
            <a:off x="8009193" y="2725484"/>
            <a:ext cx="1787551" cy="307777"/>
            <a:chOff x="19014479" y="3581985"/>
            <a:chExt cx="1787551" cy="307777"/>
          </a:xfrm>
        </p:grpSpPr>
        <p:cxnSp>
          <p:nvCxnSpPr>
            <p:cNvPr id="1616" name="Google Shape;1616;p84"/>
            <p:cNvCxnSpPr/>
            <p:nvPr/>
          </p:nvCxnSpPr>
          <p:spPr>
            <a:xfrm>
              <a:off x="19014479" y="3728915"/>
              <a:ext cx="353978" cy="11739"/>
            </a:xfrm>
            <a:prstGeom prst="straightConnector1">
              <a:avLst/>
            </a:prstGeom>
            <a:noFill/>
            <a:ln cap="flat" cmpd="sng" w="349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7" name="Google Shape;1617;p84"/>
            <p:cNvSpPr/>
            <p:nvPr/>
          </p:nvSpPr>
          <p:spPr>
            <a:xfrm>
              <a:off x="19093863" y="3631521"/>
              <a:ext cx="203010" cy="2016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84"/>
            <p:cNvSpPr txBox="1"/>
            <p:nvPr/>
          </p:nvSpPr>
          <p:spPr>
            <a:xfrm>
              <a:off x="19552350" y="3581985"/>
              <a:ext cx="12496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 2 미만</a:t>
              </a:r>
              <a:endParaRPr/>
            </a:p>
          </p:txBody>
        </p:sp>
      </p:grpSp>
      <p:grpSp>
        <p:nvGrpSpPr>
          <p:cNvPr id="1619" name="Google Shape;1619;p84"/>
          <p:cNvGrpSpPr/>
          <p:nvPr/>
        </p:nvGrpSpPr>
        <p:grpSpPr>
          <a:xfrm>
            <a:off x="8004113" y="3027810"/>
            <a:ext cx="1792631" cy="307777"/>
            <a:chOff x="19009399" y="4067632"/>
            <a:chExt cx="1792631" cy="307777"/>
          </a:xfrm>
        </p:grpSpPr>
        <p:cxnSp>
          <p:nvCxnSpPr>
            <p:cNvPr id="1620" name="Google Shape;1620;p84"/>
            <p:cNvCxnSpPr/>
            <p:nvPr/>
          </p:nvCxnSpPr>
          <p:spPr>
            <a:xfrm>
              <a:off x="19009399" y="4221521"/>
              <a:ext cx="352800" cy="10800"/>
            </a:xfrm>
            <a:prstGeom prst="straightConnector1">
              <a:avLst/>
            </a:prstGeom>
            <a:noFill/>
            <a:ln cap="flat" cmpd="sng" w="349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21" name="Google Shape;1621;p84"/>
            <p:cNvSpPr/>
            <p:nvPr/>
          </p:nvSpPr>
          <p:spPr>
            <a:xfrm>
              <a:off x="19093862" y="4124126"/>
              <a:ext cx="201600" cy="2016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84"/>
            <p:cNvSpPr txBox="1"/>
            <p:nvPr/>
          </p:nvSpPr>
          <p:spPr>
            <a:xfrm>
              <a:off x="19552350" y="4067632"/>
              <a:ext cx="12496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 10 이하</a:t>
              </a:r>
              <a:endParaRPr/>
            </a:p>
          </p:txBody>
        </p:sp>
      </p:grpSp>
      <p:grpSp>
        <p:nvGrpSpPr>
          <p:cNvPr id="1623" name="Google Shape;1623;p84"/>
          <p:cNvGrpSpPr/>
          <p:nvPr/>
        </p:nvGrpSpPr>
        <p:grpSpPr>
          <a:xfrm>
            <a:off x="8088576" y="3330136"/>
            <a:ext cx="1718603" cy="307777"/>
            <a:chOff x="19093862" y="4547990"/>
            <a:chExt cx="1718603" cy="307777"/>
          </a:xfrm>
        </p:grpSpPr>
        <p:sp>
          <p:nvSpPr>
            <p:cNvPr id="1624" name="Google Shape;1624;p84"/>
            <p:cNvSpPr/>
            <p:nvPr/>
          </p:nvSpPr>
          <p:spPr>
            <a:xfrm>
              <a:off x="19093862" y="4616732"/>
              <a:ext cx="201600" cy="2016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4"/>
            <p:cNvSpPr txBox="1"/>
            <p:nvPr/>
          </p:nvSpPr>
          <p:spPr>
            <a:xfrm>
              <a:off x="19562785" y="4547990"/>
              <a:ext cx="12496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 10 초과</a:t>
              </a:r>
              <a:endParaRPr/>
            </a:p>
          </p:txBody>
        </p:sp>
      </p:grpSp>
      <p:grpSp>
        <p:nvGrpSpPr>
          <p:cNvPr id="1626" name="Google Shape;1626;p84"/>
          <p:cNvGrpSpPr/>
          <p:nvPr/>
        </p:nvGrpSpPr>
        <p:grpSpPr>
          <a:xfrm>
            <a:off x="8088576" y="3632462"/>
            <a:ext cx="1816853" cy="307777"/>
            <a:chOff x="19093862" y="5052843"/>
            <a:chExt cx="1816853" cy="307777"/>
          </a:xfrm>
        </p:grpSpPr>
        <p:sp>
          <p:nvSpPr>
            <p:cNvPr id="1627" name="Google Shape;1627;p84"/>
            <p:cNvSpPr/>
            <p:nvPr/>
          </p:nvSpPr>
          <p:spPr>
            <a:xfrm>
              <a:off x="19093862" y="5109337"/>
              <a:ext cx="201600" cy="201600"/>
            </a:xfrm>
            <a:prstGeom prst="flowChartConnector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84"/>
            <p:cNvSpPr txBox="1"/>
            <p:nvPr/>
          </p:nvSpPr>
          <p:spPr>
            <a:xfrm>
              <a:off x="19562784" y="5052843"/>
              <a:ext cx="13479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 50 이상</a:t>
              </a:r>
              <a:endParaRPr/>
            </a:p>
          </p:txBody>
        </p:sp>
      </p:grpSp>
      <p:cxnSp>
        <p:nvCxnSpPr>
          <p:cNvPr id="1629" name="Google Shape;1629;p84"/>
          <p:cNvCxnSpPr/>
          <p:nvPr/>
        </p:nvCxnSpPr>
        <p:spPr>
          <a:xfrm>
            <a:off x="7992082" y="3488061"/>
            <a:ext cx="374401" cy="0"/>
          </a:xfrm>
          <a:prstGeom prst="straightConnector1">
            <a:avLst/>
          </a:prstGeom>
          <a:noFill/>
          <a:ln cap="flat" cmpd="sng" w="349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0" name="Google Shape;1630;p84"/>
          <p:cNvCxnSpPr/>
          <p:nvPr/>
        </p:nvCxnSpPr>
        <p:spPr>
          <a:xfrm flipH="1" rot="10800000">
            <a:off x="7994543" y="3774103"/>
            <a:ext cx="371940" cy="6137"/>
          </a:xfrm>
          <a:prstGeom prst="straightConnector1">
            <a:avLst/>
          </a:prstGeom>
          <a:noFill/>
          <a:ln cap="flat" cmpd="sng" w="349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31" name="Google Shape;1631;p84"/>
          <p:cNvGrpSpPr/>
          <p:nvPr/>
        </p:nvGrpSpPr>
        <p:grpSpPr>
          <a:xfrm rot="1568597">
            <a:off x="13877043" y="3799434"/>
            <a:ext cx="1720886" cy="1674585"/>
            <a:chOff x="15235446" y="3735874"/>
            <a:chExt cx="863276" cy="929008"/>
          </a:xfrm>
        </p:grpSpPr>
        <p:sp>
          <p:nvSpPr>
            <p:cNvPr id="1632" name="Google Shape;1632;p84"/>
            <p:cNvSpPr txBox="1"/>
            <p:nvPr/>
          </p:nvSpPr>
          <p:spPr>
            <a:xfrm>
              <a:off x="15387576" y="4156523"/>
              <a:ext cx="711146" cy="324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7.2</a:t>
              </a:r>
              <a:endPara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84"/>
            <p:cNvSpPr/>
            <p:nvPr/>
          </p:nvSpPr>
          <p:spPr>
            <a:xfrm flipH="1">
              <a:off x="15626553" y="3735874"/>
              <a:ext cx="45719" cy="23755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4"/>
            <p:cNvSpPr/>
            <p:nvPr/>
          </p:nvSpPr>
          <p:spPr>
            <a:xfrm flipH="1">
              <a:off x="15494238" y="3735874"/>
              <a:ext cx="45719" cy="23755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4"/>
            <p:cNvSpPr/>
            <p:nvPr/>
          </p:nvSpPr>
          <p:spPr>
            <a:xfrm>
              <a:off x="15235446" y="3950971"/>
              <a:ext cx="713911" cy="713911"/>
            </a:xfrm>
            <a:prstGeom prst="donut">
              <a:avLst>
                <a:gd fmla="val 8261" name="adj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6" name="Google Shape;1636;p84"/>
          <p:cNvSpPr txBox="1"/>
          <p:nvPr/>
        </p:nvSpPr>
        <p:spPr>
          <a:xfrm>
            <a:off x="6795768" y="1995872"/>
            <a:ext cx="35025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참고서적 : 문병로의 메트릭 스튜디오</a:t>
            </a:r>
            <a:endParaRPr/>
          </a:p>
        </p:txBody>
      </p:sp>
      <p:sp>
        <p:nvSpPr>
          <p:cNvPr id="1637" name="Google Shape;1637;p84"/>
          <p:cNvSpPr txBox="1"/>
          <p:nvPr/>
        </p:nvSpPr>
        <p:spPr>
          <a:xfrm>
            <a:off x="13096408" y="7342435"/>
            <a:ext cx="3768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 &lt; </a:t>
            </a:r>
            <a:r>
              <a:rPr b="0" i="0" lang="en-US" sz="4000" u="none" cap="none" strike="noStrike">
                <a:solidFill>
                  <a:srgbClr val="FF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</a:t>
            </a:r>
            <a:r>
              <a:rPr b="0" i="0" lang="en-US" sz="4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&lt;= 10</a:t>
            </a:r>
            <a:endParaRPr b="0" i="0" sz="40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38" name="Google Shape;1638;p84"/>
          <p:cNvSpPr txBox="1"/>
          <p:nvPr/>
        </p:nvSpPr>
        <p:spPr>
          <a:xfrm>
            <a:off x="12835644" y="8174337"/>
            <a:ext cx="45700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PBR : 0.65%        1%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이하</a:t>
            </a:r>
            <a:endParaRPr/>
          </a:p>
        </p:txBody>
      </p:sp>
      <p:sp>
        <p:nvSpPr>
          <p:cNvPr id="1639" name="Google Shape;1639;p84"/>
          <p:cNvSpPr txBox="1"/>
          <p:nvPr/>
        </p:nvSpPr>
        <p:spPr>
          <a:xfrm>
            <a:off x="12835644" y="8697557"/>
            <a:ext cx="45700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PCR : 10%            8%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이하</a:t>
            </a:r>
            <a:endParaRPr/>
          </a:p>
        </p:txBody>
      </p:sp>
      <p:sp>
        <p:nvSpPr>
          <p:cNvPr id="1640" name="Google Shape;1640;p84"/>
          <p:cNvSpPr txBox="1"/>
          <p:nvPr/>
        </p:nvSpPr>
        <p:spPr>
          <a:xfrm>
            <a:off x="12835644" y="9220777"/>
            <a:ext cx="45700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ROE : 10%            7%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이상</a:t>
            </a:r>
            <a:endParaRPr/>
          </a:p>
        </p:txBody>
      </p:sp>
      <p:grpSp>
        <p:nvGrpSpPr>
          <p:cNvPr id="1641" name="Google Shape;1641;p84"/>
          <p:cNvGrpSpPr/>
          <p:nvPr/>
        </p:nvGrpSpPr>
        <p:grpSpPr>
          <a:xfrm>
            <a:off x="14959527" y="8296081"/>
            <a:ext cx="325006" cy="1164379"/>
            <a:chOff x="15010914" y="8344365"/>
            <a:chExt cx="325006" cy="1164379"/>
          </a:xfrm>
        </p:grpSpPr>
        <p:sp>
          <p:nvSpPr>
            <p:cNvPr id="1642" name="Google Shape;1642;p84"/>
            <p:cNvSpPr/>
            <p:nvPr/>
          </p:nvSpPr>
          <p:spPr>
            <a:xfrm>
              <a:off x="15010915" y="8344365"/>
              <a:ext cx="325005" cy="11683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4"/>
            <p:cNvSpPr/>
            <p:nvPr/>
          </p:nvSpPr>
          <p:spPr>
            <a:xfrm>
              <a:off x="15010915" y="8861606"/>
              <a:ext cx="325005" cy="11683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4"/>
            <p:cNvSpPr/>
            <p:nvPr/>
          </p:nvSpPr>
          <p:spPr>
            <a:xfrm>
              <a:off x="15010914" y="9391914"/>
              <a:ext cx="325005" cy="11683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5" name="Google Shape;1645;p84"/>
          <p:cNvSpPr/>
          <p:nvPr/>
        </p:nvSpPr>
        <p:spPr>
          <a:xfrm>
            <a:off x="15405800" y="8050321"/>
            <a:ext cx="1503765" cy="1723609"/>
          </a:xfrm>
          <a:prstGeom prst="frame">
            <a:avLst>
              <a:gd fmla="val 5406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0" name="Google Shape;1650;p85"/>
          <p:cNvCxnSpPr/>
          <p:nvPr/>
        </p:nvCxnSpPr>
        <p:spPr>
          <a:xfrm flipH="1" rot="10800000">
            <a:off x="9786953" y="3636003"/>
            <a:ext cx="1330500" cy="406800"/>
          </a:xfrm>
          <a:prstGeom prst="bentConnector3">
            <a:avLst>
              <a:gd fmla="val 57835" name="adj1"/>
            </a:avLst>
          </a:prstGeom>
          <a:noFill/>
          <a:ln cap="flat" cmpd="sng" w="25400">
            <a:solidFill>
              <a:srgbClr val="262626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1651" name="Google Shape;1651;p85"/>
          <p:cNvCxnSpPr/>
          <p:nvPr/>
        </p:nvCxnSpPr>
        <p:spPr>
          <a:xfrm rot="10800000">
            <a:off x="9786953" y="8620900"/>
            <a:ext cx="792524" cy="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lg" w="lg" type="oval"/>
          </a:ln>
        </p:spPr>
      </p:cxnSp>
      <p:sp>
        <p:nvSpPr>
          <p:cNvPr id="1652" name="Google Shape;1652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85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85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기업종목선정</a:t>
            </a:r>
            <a:endParaRPr/>
          </a:p>
        </p:txBody>
      </p:sp>
      <p:sp>
        <p:nvSpPr>
          <p:cNvPr id="1655" name="Google Shape;1655;p85"/>
          <p:cNvSpPr txBox="1"/>
          <p:nvPr/>
        </p:nvSpPr>
        <p:spPr>
          <a:xfrm>
            <a:off x="671967" y="1059176"/>
            <a:ext cx="94016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Step 3 : 최적화된 기업선정조건 적용 (백분위 활용) </a:t>
            </a:r>
            <a:endParaRPr/>
          </a:p>
        </p:txBody>
      </p:sp>
      <p:cxnSp>
        <p:nvCxnSpPr>
          <p:cNvPr id="1656" name="Google Shape;1656;p85"/>
          <p:cNvCxnSpPr/>
          <p:nvPr/>
        </p:nvCxnSpPr>
        <p:spPr>
          <a:xfrm flipH="1" rot="5400000">
            <a:off x="10111395" y="5984907"/>
            <a:ext cx="1474200" cy="538200"/>
          </a:xfrm>
          <a:prstGeom prst="bentConnector3">
            <a:avLst>
              <a:gd fmla="val -251" name="adj1"/>
            </a:avLst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7" name="Google Shape;1657;p85"/>
          <p:cNvCxnSpPr/>
          <p:nvPr/>
        </p:nvCxnSpPr>
        <p:spPr>
          <a:xfrm rot="10800000">
            <a:off x="9786877" y="5516955"/>
            <a:ext cx="792600" cy="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lg" w="lg" type="oval"/>
          </a:ln>
        </p:spPr>
      </p:cxnSp>
      <p:graphicFrame>
        <p:nvGraphicFramePr>
          <p:cNvPr id="1658" name="Google Shape;1658;p85"/>
          <p:cNvGraphicFramePr/>
          <p:nvPr/>
        </p:nvGraphicFramePr>
        <p:xfrm>
          <a:off x="1944053" y="20041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{FC8A81CC-909B-4AC3-B02F-F0D2CDB4C6EF}</a:tableStyleId>
              </a:tblPr>
              <a:tblGrid>
                <a:gridCol w="3921450"/>
                <a:gridCol w="3921450"/>
              </a:tblGrid>
              <a:tr h="9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지표 (ex. ROA)</a:t>
                      </a:r>
                      <a:endParaRPr b="1" sz="2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Value</a:t>
                      </a:r>
                      <a:endParaRPr b="1" sz="2600" u="none" cap="none" strike="noStrike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</a:tr>
              <a:tr h="75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count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10951.000000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5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6.047846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5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191.869030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5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min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-1410.497718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5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25%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0.443292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5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50%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2.443295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5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75%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5.490085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rgbClr val="FFC000"/>
                    </a:solidFill>
                  </a:tcPr>
                </a:tc>
              </a:tr>
              <a:tr h="75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max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17995.147679</a:t>
                      </a:r>
                      <a:endParaRPr sz="1800" u="none" cap="none" strike="noStrike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659" name="Google Shape;1659;p85"/>
          <p:cNvCxnSpPr/>
          <p:nvPr/>
        </p:nvCxnSpPr>
        <p:spPr>
          <a:xfrm rot="5400000">
            <a:off x="10033544" y="7536959"/>
            <a:ext cx="1629900" cy="538200"/>
          </a:xfrm>
          <a:prstGeom prst="bentConnector3">
            <a:avLst>
              <a:gd fmla="val 286" name="adj1"/>
            </a:avLst>
          </a:prstGeom>
          <a:noFill/>
          <a:ln cap="flat" cmpd="sng" w="25400">
            <a:solidFill>
              <a:srgbClr val="262626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1660" name="Google Shape;1660;p85"/>
          <p:cNvSpPr txBox="1"/>
          <p:nvPr/>
        </p:nvSpPr>
        <p:spPr>
          <a:xfrm>
            <a:off x="11186133" y="6575608"/>
            <a:ext cx="150993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편차차이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19,405</a:t>
            </a:r>
            <a:endParaRPr b="0" i="0" sz="2400" u="none" cap="none" strike="noStrike">
              <a:solidFill>
                <a:srgbClr val="26262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61" name="Google Shape;1661;p85"/>
          <p:cNvSpPr txBox="1"/>
          <p:nvPr/>
        </p:nvSpPr>
        <p:spPr>
          <a:xfrm>
            <a:off x="11186133" y="3220571"/>
            <a:ext cx="1846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정확한 판단 기준이 되지 못함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2" name="Google Shape;1662;p85"/>
          <p:cNvCxnSpPr/>
          <p:nvPr/>
        </p:nvCxnSpPr>
        <p:spPr>
          <a:xfrm>
            <a:off x="13033094" y="3605774"/>
            <a:ext cx="2118300" cy="1911300"/>
          </a:xfrm>
          <a:prstGeom prst="bentConnector3">
            <a:avLst>
              <a:gd fmla="val 49997" name="adj1"/>
            </a:avLst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1663" name="Google Shape;1663;p85"/>
          <p:cNvCxnSpPr/>
          <p:nvPr/>
        </p:nvCxnSpPr>
        <p:spPr>
          <a:xfrm flipH="1" rot="10800000">
            <a:off x="13033093" y="5516906"/>
            <a:ext cx="2118300" cy="1474200"/>
          </a:xfrm>
          <a:prstGeom prst="bentConnector3">
            <a:avLst>
              <a:gd fmla="val 49997" name="adj1"/>
            </a:avLst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1664" name="Google Shape;1664;p85"/>
          <p:cNvSpPr/>
          <p:nvPr/>
        </p:nvSpPr>
        <p:spPr>
          <a:xfrm>
            <a:off x="15324853" y="4779879"/>
            <a:ext cx="2391796" cy="147415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08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85"/>
          <p:cNvSpPr txBox="1"/>
          <p:nvPr/>
        </p:nvSpPr>
        <p:spPr>
          <a:xfrm>
            <a:off x="15462454" y="4928364"/>
            <a:ext cx="211659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상위 25%를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유의미한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기준으로 판단</a:t>
            </a:r>
            <a:endParaRPr/>
          </a:p>
        </p:txBody>
      </p:sp>
      <p:grpSp>
        <p:nvGrpSpPr>
          <p:cNvPr id="1666" name="Google Shape;1666;p85"/>
          <p:cNvGrpSpPr/>
          <p:nvPr/>
        </p:nvGrpSpPr>
        <p:grpSpPr>
          <a:xfrm>
            <a:off x="929202" y="2004129"/>
            <a:ext cx="16787447" cy="7049275"/>
            <a:chOff x="825912" y="1858629"/>
            <a:chExt cx="16881639" cy="7942084"/>
          </a:xfrm>
        </p:grpSpPr>
        <p:pic>
          <p:nvPicPr>
            <p:cNvPr id="1667" name="Google Shape;1667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2708" y="1858629"/>
              <a:ext cx="16794843" cy="7870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8" name="Google Shape;1668;p85"/>
            <p:cNvSpPr/>
            <p:nvPr/>
          </p:nvSpPr>
          <p:spPr>
            <a:xfrm>
              <a:off x="825912" y="9044531"/>
              <a:ext cx="15456310" cy="756182"/>
            </a:xfrm>
            <a:prstGeom prst="frame">
              <a:avLst>
                <a:gd fmla="val 1250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5"/>
            <p:cNvSpPr/>
            <p:nvPr/>
          </p:nvSpPr>
          <p:spPr>
            <a:xfrm>
              <a:off x="11844318" y="2472386"/>
              <a:ext cx="3007308" cy="5580234"/>
            </a:xfrm>
            <a:prstGeom prst="frame">
              <a:avLst>
                <a:gd fmla="val 463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5"/>
            <p:cNvSpPr/>
            <p:nvPr/>
          </p:nvSpPr>
          <p:spPr>
            <a:xfrm>
              <a:off x="1396469" y="2472386"/>
              <a:ext cx="3007308" cy="5580234"/>
            </a:xfrm>
            <a:prstGeom prst="frame">
              <a:avLst>
                <a:gd fmla="val 4630" name="adj1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문구, 봉투이(가) 표시된 사진&#10;&#10;자동 생성된 설명" id="1675" name="Google Shape;1675;p86"/>
          <p:cNvPicPr preferRelativeResize="0"/>
          <p:nvPr/>
        </p:nvPicPr>
        <p:blipFill rotWithShape="1">
          <a:blip r:embed="rId3">
            <a:alphaModFix amt="50000"/>
          </a:blip>
          <a:srcRect b="17388" l="0" r="0" t="17174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1676" name="Google Shape;1676;p86"/>
          <p:cNvSpPr txBox="1"/>
          <p:nvPr/>
        </p:nvSpPr>
        <p:spPr>
          <a:xfrm>
            <a:off x="1328738" y="1128713"/>
            <a:ext cx="781526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주식투자전략</a:t>
            </a:r>
            <a:endParaRPr/>
          </a:p>
        </p:txBody>
      </p:sp>
      <p:sp>
        <p:nvSpPr>
          <p:cNvPr id="1677" name="Google Shape;1677;p86"/>
          <p:cNvSpPr/>
          <p:nvPr/>
        </p:nvSpPr>
        <p:spPr>
          <a:xfrm>
            <a:off x="1414461" y="3122853"/>
            <a:ext cx="4940619" cy="1295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86"/>
          <p:cNvSpPr txBox="1"/>
          <p:nvPr/>
        </p:nvSpPr>
        <p:spPr>
          <a:xfrm>
            <a:off x="1328738" y="3375659"/>
            <a:ext cx="47672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포트폴리오 기업 선정 방법 및 전략</a:t>
            </a:r>
            <a:endParaRPr/>
          </a:p>
        </p:txBody>
      </p:sp>
      <p:sp>
        <p:nvSpPr>
          <p:cNvPr id="1679" name="Google Shape;1679;p86"/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86"/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1" name="Google Shape;1681;p86"/>
          <p:cNvGrpSpPr/>
          <p:nvPr/>
        </p:nvGrpSpPr>
        <p:grpSpPr>
          <a:xfrm>
            <a:off x="1510427" y="4785360"/>
            <a:ext cx="4403884" cy="2514600"/>
            <a:chOff x="1417320" y="5041940"/>
            <a:chExt cx="4403884" cy="2514600"/>
          </a:xfrm>
        </p:grpSpPr>
        <p:sp>
          <p:nvSpPr>
            <p:cNvPr id="1682" name="Google Shape;1682;p86"/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rgbClr val="0C0C0C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3" name="Google Shape;1683;p86"/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1684" name="Google Shape;1684;p86"/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01.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투자전략</a:t>
                </a:r>
                <a:endParaRPr/>
              </a:p>
            </p:txBody>
          </p:sp>
          <p:sp>
            <p:nvSpPr>
              <p:cNvPr id="1685" name="Google Shape;1685;p86"/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595959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86"/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선행연구 : 3대 거장 투자 전략</a:t>
                </a:r>
                <a:endParaRPr/>
              </a:p>
            </p:txBody>
          </p:sp>
        </p:grpSp>
      </p:grpSp>
      <p:grpSp>
        <p:nvGrpSpPr>
          <p:cNvPr id="1687" name="Google Shape;1687;p86"/>
          <p:cNvGrpSpPr/>
          <p:nvPr/>
        </p:nvGrpSpPr>
        <p:grpSpPr>
          <a:xfrm>
            <a:off x="7108893" y="4800600"/>
            <a:ext cx="4403884" cy="2514600"/>
            <a:chOff x="1417320" y="5041940"/>
            <a:chExt cx="4403884" cy="2514600"/>
          </a:xfrm>
        </p:grpSpPr>
        <p:sp>
          <p:nvSpPr>
            <p:cNvPr id="1688" name="Google Shape;1688;p86"/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rgbClr val="0C0C0C">
                <a:alpha val="2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9" name="Google Shape;1689;p86"/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1690" name="Google Shape;1690;p86"/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02.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기업종목선정</a:t>
                </a:r>
                <a:endParaRPr b="0" i="0" sz="4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86"/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595959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86"/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전략별 선정조건 최적화</a:t>
                </a:r>
                <a:endParaRPr/>
              </a:p>
            </p:txBody>
          </p:sp>
        </p:grpSp>
      </p:grpSp>
      <p:grpSp>
        <p:nvGrpSpPr>
          <p:cNvPr id="1693" name="Google Shape;1693;p86"/>
          <p:cNvGrpSpPr/>
          <p:nvPr/>
        </p:nvGrpSpPr>
        <p:grpSpPr>
          <a:xfrm>
            <a:off x="12708640" y="4785360"/>
            <a:ext cx="4403884" cy="2514600"/>
            <a:chOff x="1417320" y="1478280"/>
            <a:chExt cx="4403884" cy="2514600"/>
          </a:xfrm>
        </p:grpSpPr>
        <p:sp>
          <p:nvSpPr>
            <p:cNvPr id="1694" name="Google Shape;1694;p86"/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rgbClr val="262626">
                <a:alpha val="9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5" name="Google Shape;1695;p86"/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1696" name="Google Shape;1696;p86"/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03.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시각화</a:t>
                </a:r>
                <a:endParaRPr b="0" i="0" sz="4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86"/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86"/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코스피 수익률과 비교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87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87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시각화</a:t>
            </a:r>
            <a:endParaRPr/>
          </a:p>
        </p:txBody>
      </p:sp>
      <p:sp>
        <p:nvSpPr>
          <p:cNvPr id="1705" name="Google Shape;1705;p87"/>
          <p:cNvSpPr txBox="1"/>
          <p:nvPr/>
        </p:nvSpPr>
        <p:spPr>
          <a:xfrm>
            <a:off x="671967" y="1059176"/>
            <a:ext cx="94016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연간 수익률 비교</a:t>
            </a:r>
            <a:endParaRPr/>
          </a:p>
        </p:txBody>
      </p:sp>
      <p:pic>
        <p:nvPicPr>
          <p:cNvPr id="1706" name="Google Shape;1706;p87"/>
          <p:cNvPicPr preferRelativeResize="0"/>
          <p:nvPr/>
        </p:nvPicPr>
        <p:blipFill rotWithShape="1">
          <a:blip r:embed="rId3">
            <a:alphaModFix/>
          </a:blip>
          <a:srcRect b="0" l="0" r="0" t="4560"/>
          <a:stretch/>
        </p:blipFill>
        <p:spPr>
          <a:xfrm>
            <a:off x="2138840" y="2231799"/>
            <a:ext cx="14010319" cy="709452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1707" name="Google Shape;1707;p87"/>
          <p:cNvGrpSpPr/>
          <p:nvPr/>
        </p:nvGrpSpPr>
        <p:grpSpPr>
          <a:xfrm>
            <a:off x="2435472" y="2437173"/>
            <a:ext cx="1131654" cy="369300"/>
            <a:chOff x="8640350" y="328742"/>
            <a:chExt cx="1131654" cy="369300"/>
          </a:xfrm>
        </p:grpSpPr>
        <p:sp>
          <p:nvSpPr>
            <p:cNvPr id="1708" name="Google Shape;1708;p87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87"/>
            <p:cNvSpPr txBox="1"/>
            <p:nvPr/>
          </p:nvSpPr>
          <p:spPr>
            <a:xfrm>
              <a:off x="8894804" y="328742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코스피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0" name="Google Shape;1710;p87"/>
          <p:cNvGrpSpPr/>
          <p:nvPr/>
        </p:nvGrpSpPr>
        <p:grpSpPr>
          <a:xfrm>
            <a:off x="3851664" y="2437173"/>
            <a:ext cx="1339422" cy="369300"/>
            <a:chOff x="4977673" y="9282875"/>
            <a:chExt cx="1339422" cy="369300"/>
          </a:xfrm>
        </p:grpSpPr>
        <p:sp>
          <p:nvSpPr>
            <p:cNvPr id="1711" name="Google Shape;1711;p87"/>
            <p:cNvSpPr/>
            <p:nvPr/>
          </p:nvSpPr>
          <p:spPr>
            <a:xfrm>
              <a:off x="4977673" y="9308732"/>
              <a:ext cx="254400" cy="258600"/>
            </a:xfrm>
            <a:prstGeom prst="rect">
              <a:avLst/>
            </a:prstGeom>
            <a:solidFill>
              <a:srgbClr val="20124D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87"/>
            <p:cNvSpPr txBox="1"/>
            <p:nvPr/>
          </p:nvSpPr>
          <p:spPr>
            <a:xfrm>
              <a:off x="5209195" y="9282875"/>
              <a:ext cx="110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시장가치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3" name="Google Shape;1713;p87"/>
          <p:cNvSpPr txBox="1"/>
          <p:nvPr/>
        </p:nvSpPr>
        <p:spPr>
          <a:xfrm>
            <a:off x="7875200" y="1514106"/>
            <a:ext cx="35808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 vs </a:t>
            </a:r>
            <a:r>
              <a:rPr b="0" i="0" lang="en-US" sz="2800" u="none" cap="none" strike="noStrike">
                <a:solidFill>
                  <a:srgbClr val="4D4C7D"/>
                </a:solidFill>
                <a:latin typeface="Arial"/>
                <a:ea typeface="Arial"/>
                <a:cs typeface="Arial"/>
                <a:sym typeface="Arial"/>
              </a:rPr>
              <a:t>시장가치</a:t>
            </a:r>
            <a:endParaRPr/>
          </a:p>
        </p:txBody>
      </p:sp>
      <p:sp>
        <p:nvSpPr>
          <p:cNvPr id="1714" name="Google Shape;1714;p87"/>
          <p:cNvSpPr txBox="1"/>
          <p:nvPr/>
        </p:nvSpPr>
        <p:spPr>
          <a:xfrm>
            <a:off x="7253355" y="1390996"/>
            <a:ext cx="6218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87"/>
          <p:cNvSpPr txBox="1"/>
          <p:nvPr/>
        </p:nvSpPr>
        <p:spPr>
          <a:xfrm>
            <a:off x="11263370" y="1390996"/>
            <a:ext cx="6007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88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88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시각화</a:t>
            </a:r>
            <a:endParaRPr/>
          </a:p>
        </p:txBody>
      </p:sp>
      <p:sp>
        <p:nvSpPr>
          <p:cNvPr id="1722" name="Google Shape;1722;p88"/>
          <p:cNvSpPr txBox="1"/>
          <p:nvPr/>
        </p:nvSpPr>
        <p:spPr>
          <a:xfrm>
            <a:off x="671967" y="1059176"/>
            <a:ext cx="94016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누적 수익률 비교 1</a:t>
            </a:r>
            <a:endParaRPr b="0" i="0" sz="3200" u="none" cap="none" strike="noStrike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23" name="Google Shape;1723;p88"/>
          <p:cNvSpPr txBox="1"/>
          <p:nvPr/>
        </p:nvSpPr>
        <p:spPr>
          <a:xfrm>
            <a:off x="7539920" y="1544586"/>
            <a:ext cx="35808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 vs </a:t>
            </a:r>
            <a:r>
              <a:rPr b="0" i="0" lang="en-US" sz="2800" u="none" cap="none" strike="noStrike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3대 거장</a:t>
            </a:r>
            <a:endParaRPr/>
          </a:p>
        </p:txBody>
      </p:sp>
      <p:sp>
        <p:nvSpPr>
          <p:cNvPr id="1724" name="Google Shape;1724;p88"/>
          <p:cNvSpPr txBox="1"/>
          <p:nvPr/>
        </p:nvSpPr>
        <p:spPr>
          <a:xfrm>
            <a:off x="6918075" y="1421476"/>
            <a:ext cx="6218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88"/>
          <p:cNvSpPr txBox="1"/>
          <p:nvPr/>
        </p:nvSpPr>
        <p:spPr>
          <a:xfrm>
            <a:off x="10928090" y="1421476"/>
            <a:ext cx="6007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6" name="Google Shape;1726;p88"/>
          <p:cNvPicPr preferRelativeResize="0"/>
          <p:nvPr/>
        </p:nvPicPr>
        <p:blipFill rotWithShape="1">
          <a:blip r:embed="rId3">
            <a:alphaModFix/>
          </a:blip>
          <a:srcRect b="4753" l="3577" r="2795" t="4356"/>
          <a:stretch/>
        </p:blipFill>
        <p:spPr>
          <a:xfrm>
            <a:off x="1812120" y="2314027"/>
            <a:ext cx="13993200" cy="7092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1727" name="Google Shape;1727;p88"/>
          <p:cNvGrpSpPr/>
          <p:nvPr/>
        </p:nvGrpSpPr>
        <p:grpSpPr>
          <a:xfrm>
            <a:off x="2603112" y="2576233"/>
            <a:ext cx="1389768" cy="646290"/>
            <a:chOff x="8640350" y="328742"/>
            <a:chExt cx="1131654" cy="646290"/>
          </a:xfrm>
        </p:grpSpPr>
        <p:sp>
          <p:nvSpPr>
            <p:cNvPr id="1728" name="Google Shape;1728;p88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CD9358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88"/>
            <p:cNvSpPr txBox="1"/>
            <p:nvPr/>
          </p:nvSpPr>
          <p:spPr>
            <a:xfrm>
              <a:off x="8894804" y="328742"/>
              <a:ext cx="877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3대거장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0" name="Google Shape;1730;p88"/>
          <p:cNvGrpSpPr/>
          <p:nvPr/>
        </p:nvGrpSpPr>
        <p:grpSpPr>
          <a:xfrm>
            <a:off x="3969726" y="2565004"/>
            <a:ext cx="1331730" cy="369291"/>
            <a:chOff x="8640350" y="328742"/>
            <a:chExt cx="1331730" cy="369291"/>
          </a:xfrm>
        </p:grpSpPr>
        <p:sp>
          <p:nvSpPr>
            <p:cNvPr id="1731" name="Google Shape;1731;p88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417C27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88"/>
            <p:cNvSpPr txBox="1"/>
            <p:nvPr/>
          </p:nvSpPr>
          <p:spPr>
            <a:xfrm>
              <a:off x="8894803" y="328742"/>
              <a:ext cx="1077277" cy="369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버핏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3" name="Google Shape;1733;p88"/>
          <p:cNvGrpSpPr/>
          <p:nvPr/>
        </p:nvGrpSpPr>
        <p:grpSpPr>
          <a:xfrm>
            <a:off x="2603112" y="3003368"/>
            <a:ext cx="1389768" cy="646290"/>
            <a:chOff x="8640350" y="328742"/>
            <a:chExt cx="1131654" cy="646290"/>
          </a:xfrm>
        </p:grpSpPr>
        <p:sp>
          <p:nvSpPr>
            <p:cNvPr id="1734" name="Google Shape;1734;p88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0000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88"/>
            <p:cNvSpPr txBox="1"/>
            <p:nvPr/>
          </p:nvSpPr>
          <p:spPr>
            <a:xfrm>
              <a:off x="8894804" y="328742"/>
              <a:ext cx="877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그레이엄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6" name="Google Shape;1736;p88"/>
          <p:cNvGrpSpPr/>
          <p:nvPr/>
        </p:nvGrpSpPr>
        <p:grpSpPr>
          <a:xfrm>
            <a:off x="3969726" y="3003368"/>
            <a:ext cx="1400172" cy="369291"/>
            <a:chOff x="8640350" y="328742"/>
            <a:chExt cx="1400172" cy="369291"/>
          </a:xfrm>
        </p:grpSpPr>
        <p:sp>
          <p:nvSpPr>
            <p:cNvPr id="1737" name="Google Shape;1737;p88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143E83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88"/>
            <p:cNvSpPr txBox="1"/>
            <p:nvPr/>
          </p:nvSpPr>
          <p:spPr>
            <a:xfrm>
              <a:off x="8894803" y="328742"/>
              <a:ext cx="1145719" cy="369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린치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9" name="Google Shape;1739;p88"/>
          <p:cNvGrpSpPr/>
          <p:nvPr/>
        </p:nvGrpSpPr>
        <p:grpSpPr>
          <a:xfrm>
            <a:off x="2603112" y="3426299"/>
            <a:ext cx="1131654" cy="369300"/>
            <a:chOff x="8640350" y="328742"/>
            <a:chExt cx="1131654" cy="369300"/>
          </a:xfrm>
        </p:grpSpPr>
        <p:sp>
          <p:nvSpPr>
            <p:cNvPr id="1740" name="Google Shape;1740;p88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88"/>
            <p:cNvSpPr txBox="1"/>
            <p:nvPr/>
          </p:nvSpPr>
          <p:spPr>
            <a:xfrm>
              <a:off x="8894804" y="328742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코스피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2" name="Google Shape;1742;p88"/>
          <p:cNvSpPr/>
          <p:nvPr/>
        </p:nvSpPr>
        <p:spPr>
          <a:xfrm>
            <a:off x="13698155" y="2314027"/>
            <a:ext cx="1638725" cy="901598"/>
          </a:xfrm>
          <a:prstGeom prst="wedgeRoundRectCallout">
            <a:avLst>
              <a:gd fmla="val 33061" name="adj1"/>
              <a:gd fmla="val 99688" name="adj2"/>
              <a:gd fmla="val 16667" name="adj3"/>
            </a:avLst>
          </a:prstGeom>
          <a:solidFill>
            <a:srgbClr val="CD93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88"/>
          <p:cNvSpPr txBox="1"/>
          <p:nvPr/>
        </p:nvSpPr>
        <p:spPr>
          <a:xfrm>
            <a:off x="13911928" y="2507823"/>
            <a:ext cx="15368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1,462%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4" name="Google Shape;1744;p88"/>
          <p:cNvSpPr txBox="1"/>
          <p:nvPr/>
        </p:nvSpPr>
        <p:spPr>
          <a:xfrm>
            <a:off x="13826291" y="1846929"/>
            <a:ext cx="13824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D9358"/>
                </a:solidFill>
                <a:latin typeface="Arial"/>
                <a:ea typeface="Arial"/>
                <a:cs typeface="Arial"/>
                <a:sym typeface="Arial"/>
              </a:rPr>
              <a:t>3대거장</a:t>
            </a:r>
            <a:endParaRPr b="0" i="0" sz="2400" u="none" cap="none" strike="noStrike">
              <a:solidFill>
                <a:srgbClr val="CD93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88"/>
          <p:cNvSpPr/>
          <p:nvPr/>
        </p:nvSpPr>
        <p:spPr>
          <a:xfrm>
            <a:off x="15665142" y="3340193"/>
            <a:ext cx="1638725" cy="901598"/>
          </a:xfrm>
          <a:prstGeom prst="wedgeRoundRectCallout">
            <a:avLst>
              <a:gd fmla="val -46918" name="adj1"/>
              <a:gd fmla="val 109830" name="adj2"/>
              <a:gd fmla="val 16667" name="adj3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88"/>
          <p:cNvSpPr txBox="1"/>
          <p:nvPr/>
        </p:nvSpPr>
        <p:spPr>
          <a:xfrm>
            <a:off x="15878915" y="3533989"/>
            <a:ext cx="15368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1,197%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7" name="Google Shape;1747;p88"/>
          <p:cNvSpPr txBox="1"/>
          <p:nvPr/>
        </p:nvSpPr>
        <p:spPr>
          <a:xfrm>
            <a:off x="15793277" y="2873095"/>
            <a:ext cx="13942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그레이엄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88"/>
          <p:cNvSpPr/>
          <p:nvPr/>
        </p:nvSpPr>
        <p:spPr>
          <a:xfrm>
            <a:off x="15939876" y="4817158"/>
            <a:ext cx="1638725" cy="901598"/>
          </a:xfrm>
          <a:prstGeom prst="wedgeRoundRectCallout">
            <a:avLst>
              <a:gd fmla="val -72028" name="adj1"/>
              <a:gd fmla="val 18552" name="adj2"/>
              <a:gd fmla="val 16667" name="adj3"/>
            </a:avLst>
          </a:prstGeom>
          <a:solidFill>
            <a:srgbClr val="417C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88"/>
          <p:cNvSpPr txBox="1"/>
          <p:nvPr/>
        </p:nvSpPr>
        <p:spPr>
          <a:xfrm>
            <a:off x="16153649" y="5010954"/>
            <a:ext cx="15368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1,057%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50" name="Google Shape;1750;p88"/>
          <p:cNvSpPr txBox="1"/>
          <p:nvPr/>
        </p:nvSpPr>
        <p:spPr>
          <a:xfrm>
            <a:off x="16068012" y="4350060"/>
            <a:ext cx="862918" cy="467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17C27"/>
                </a:solidFill>
                <a:latin typeface="Arial"/>
                <a:ea typeface="Arial"/>
                <a:cs typeface="Arial"/>
                <a:sym typeface="Arial"/>
              </a:rPr>
              <a:t>버핏</a:t>
            </a:r>
            <a:endParaRPr/>
          </a:p>
        </p:txBody>
      </p:sp>
      <p:sp>
        <p:nvSpPr>
          <p:cNvPr id="1751" name="Google Shape;1751;p88"/>
          <p:cNvSpPr/>
          <p:nvPr/>
        </p:nvSpPr>
        <p:spPr>
          <a:xfrm>
            <a:off x="15936646" y="8298723"/>
            <a:ext cx="1638725" cy="901598"/>
          </a:xfrm>
          <a:prstGeom prst="wedgeRoundRectCallout">
            <a:avLst>
              <a:gd fmla="val -71098" name="adj1"/>
              <a:gd fmla="val -35539" name="adj2"/>
              <a:gd fmla="val 16667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88"/>
          <p:cNvSpPr txBox="1"/>
          <p:nvPr/>
        </p:nvSpPr>
        <p:spPr>
          <a:xfrm>
            <a:off x="16287579" y="8492519"/>
            <a:ext cx="15368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161%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53" name="Google Shape;1753;p88"/>
          <p:cNvSpPr txBox="1"/>
          <p:nvPr/>
        </p:nvSpPr>
        <p:spPr>
          <a:xfrm>
            <a:off x="16198621" y="7878701"/>
            <a:ext cx="10738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/>
          </a:p>
        </p:txBody>
      </p:sp>
      <p:sp>
        <p:nvSpPr>
          <p:cNvPr id="1754" name="Google Shape;1754;p88"/>
          <p:cNvSpPr/>
          <p:nvPr/>
        </p:nvSpPr>
        <p:spPr>
          <a:xfrm>
            <a:off x="15936646" y="6380173"/>
            <a:ext cx="1638725" cy="901598"/>
          </a:xfrm>
          <a:prstGeom prst="wedgeRoundRectCallout">
            <a:avLst>
              <a:gd fmla="val -70168" name="adj1"/>
              <a:gd fmla="val -33848" name="adj2"/>
              <a:gd fmla="val 16667" name="adj3"/>
            </a:avLst>
          </a:prstGeom>
          <a:solidFill>
            <a:srgbClr val="143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88"/>
          <p:cNvSpPr txBox="1"/>
          <p:nvPr/>
        </p:nvSpPr>
        <p:spPr>
          <a:xfrm>
            <a:off x="16150419" y="6573969"/>
            <a:ext cx="15368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752%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56" name="Google Shape;1756;p88"/>
          <p:cNvSpPr txBox="1"/>
          <p:nvPr/>
        </p:nvSpPr>
        <p:spPr>
          <a:xfrm>
            <a:off x="16068012" y="5363607"/>
            <a:ext cx="862918" cy="467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17C27"/>
                </a:solidFill>
                <a:latin typeface="Arial"/>
                <a:ea typeface="Arial"/>
                <a:cs typeface="Arial"/>
                <a:sym typeface="Arial"/>
              </a:rPr>
              <a:t>버핏</a:t>
            </a:r>
            <a:endParaRPr/>
          </a:p>
        </p:txBody>
      </p:sp>
      <p:sp>
        <p:nvSpPr>
          <p:cNvPr id="1757" name="Google Shape;1757;p88"/>
          <p:cNvSpPr txBox="1"/>
          <p:nvPr/>
        </p:nvSpPr>
        <p:spPr>
          <a:xfrm>
            <a:off x="16053045" y="5962042"/>
            <a:ext cx="862918" cy="467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43E83"/>
                </a:solidFill>
                <a:latin typeface="Arial"/>
                <a:ea typeface="Arial"/>
                <a:cs typeface="Arial"/>
                <a:sym typeface="Arial"/>
              </a:rPr>
              <a:t>린치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"/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265" name="Google Shape;265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"/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>
            <a:off x="7420364" y="-1068408"/>
            <a:ext cx="3418697" cy="3386595"/>
            <a:chOff x="7240168" y="-1068408"/>
            <a:chExt cx="3418697" cy="3386595"/>
          </a:xfrm>
        </p:grpSpPr>
        <p:sp>
          <p:nvSpPr>
            <p:cNvPr id="269" name="Google Shape;269;p2"/>
            <p:cNvSpPr/>
            <p:nvPr/>
          </p:nvSpPr>
          <p:spPr>
            <a:xfrm>
              <a:off x="8962961" y="651878"/>
              <a:ext cx="1695904" cy="1666309"/>
            </a:xfrm>
            <a:prstGeom prst="diagStripe">
              <a:avLst>
                <a:gd fmla="val 50000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5400000">
              <a:off x="7272112" y="598416"/>
              <a:ext cx="1666310" cy="1724476"/>
            </a:xfrm>
            <a:prstGeom prst="diagStripe">
              <a:avLst>
                <a:gd fmla="val 5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10800000">
              <a:off x="7240168" y="-1068408"/>
              <a:ext cx="1729929" cy="1710194"/>
            </a:xfrm>
            <a:prstGeom prst="diagStripe">
              <a:avLst>
                <a:gd fmla="val 5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 rot="-5400000">
              <a:off x="8947379" y="-1055413"/>
              <a:ext cx="1724480" cy="1698491"/>
            </a:xfrm>
            <a:prstGeom prst="diagStripe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2"/>
          <p:cNvSpPr txBox="1"/>
          <p:nvPr/>
        </p:nvSpPr>
        <p:spPr>
          <a:xfrm>
            <a:off x="2233530" y="4669586"/>
            <a:ext cx="4207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"/>
          <p:cNvSpPr txBox="1"/>
          <p:nvPr/>
        </p:nvSpPr>
        <p:spPr>
          <a:xfrm>
            <a:off x="8439800" y="2577130"/>
            <a:ext cx="139894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INDEX</a:t>
            </a:r>
            <a:endParaRPr b="0" i="0" sz="2800" u="none" cap="none" strike="noStrik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5" name="Google Shape;275;p2"/>
          <p:cNvSpPr txBox="1"/>
          <p:nvPr/>
        </p:nvSpPr>
        <p:spPr>
          <a:xfrm>
            <a:off x="5032320" y="4669586"/>
            <a:ext cx="4207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"/>
          <p:cNvSpPr txBox="1"/>
          <p:nvPr/>
        </p:nvSpPr>
        <p:spPr>
          <a:xfrm>
            <a:off x="7819633" y="4669586"/>
            <a:ext cx="4294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10569037" y="4669586"/>
            <a:ext cx="5211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"/>
          <p:cNvSpPr txBox="1"/>
          <p:nvPr/>
        </p:nvSpPr>
        <p:spPr>
          <a:xfrm>
            <a:off x="13379500" y="4669586"/>
            <a:ext cx="4906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"/>
          <p:cNvSpPr txBox="1"/>
          <p:nvPr/>
        </p:nvSpPr>
        <p:spPr>
          <a:xfrm>
            <a:off x="16191580" y="4669586"/>
            <a:ext cx="4570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"/>
          <p:cNvSpPr/>
          <p:nvPr/>
        </p:nvSpPr>
        <p:spPr>
          <a:xfrm>
            <a:off x="1895333" y="5418698"/>
            <a:ext cx="1090333" cy="1090333"/>
          </a:xfrm>
          <a:prstGeom prst="donut">
            <a:avLst>
              <a:gd fmla="val 5267" name="adj"/>
            </a:avLst>
          </a:prstGeom>
          <a:solidFill>
            <a:srgbClr val="258F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"/>
          <p:cNvSpPr/>
          <p:nvPr/>
        </p:nvSpPr>
        <p:spPr>
          <a:xfrm>
            <a:off x="1895333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"/>
          <p:cNvSpPr/>
          <p:nvPr/>
        </p:nvSpPr>
        <p:spPr>
          <a:xfrm rot="5400000">
            <a:off x="2167916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"/>
          <p:cNvSpPr/>
          <p:nvPr/>
        </p:nvSpPr>
        <p:spPr>
          <a:xfrm>
            <a:off x="2931161" y="5941003"/>
            <a:ext cx="54506" cy="1485035"/>
          </a:xfrm>
          <a:prstGeom prst="rect">
            <a:avLst/>
          </a:prstGeom>
          <a:solidFill>
            <a:srgbClr val="258F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"/>
          <p:cNvSpPr/>
          <p:nvPr/>
        </p:nvSpPr>
        <p:spPr>
          <a:xfrm>
            <a:off x="1898735" y="4386030"/>
            <a:ext cx="1090333" cy="1090333"/>
          </a:xfrm>
          <a:prstGeom prst="donut">
            <a:avLst>
              <a:gd fmla="val 6532" name="adj"/>
            </a:avLst>
          </a:prstGeom>
          <a:solidFill>
            <a:srgbClr val="258F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"/>
          <p:cNvSpPr/>
          <p:nvPr/>
        </p:nvSpPr>
        <p:spPr>
          <a:xfrm>
            <a:off x="4693715" y="5418698"/>
            <a:ext cx="1090333" cy="1090333"/>
          </a:xfrm>
          <a:prstGeom prst="donut">
            <a:avLst>
              <a:gd fmla="val 5267" name="adj"/>
            </a:avLst>
          </a:prstGeom>
          <a:solidFill>
            <a:srgbClr val="2269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"/>
          <p:cNvSpPr/>
          <p:nvPr/>
        </p:nvSpPr>
        <p:spPr>
          <a:xfrm>
            <a:off x="4693715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"/>
          <p:cNvSpPr/>
          <p:nvPr/>
        </p:nvSpPr>
        <p:spPr>
          <a:xfrm rot="5400000">
            <a:off x="4966298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"/>
          <p:cNvSpPr/>
          <p:nvPr/>
        </p:nvSpPr>
        <p:spPr>
          <a:xfrm>
            <a:off x="5726549" y="5933384"/>
            <a:ext cx="57907" cy="1485035"/>
          </a:xfrm>
          <a:prstGeom prst="rect">
            <a:avLst/>
          </a:prstGeom>
          <a:solidFill>
            <a:srgbClr val="2269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"/>
          <p:cNvSpPr/>
          <p:nvPr/>
        </p:nvSpPr>
        <p:spPr>
          <a:xfrm>
            <a:off x="4697525" y="4386030"/>
            <a:ext cx="1090333" cy="1090333"/>
          </a:xfrm>
          <a:prstGeom prst="donut">
            <a:avLst>
              <a:gd fmla="val 6532" name="adj"/>
            </a:avLst>
          </a:prstGeom>
          <a:solidFill>
            <a:srgbClr val="2269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"/>
          <p:cNvSpPr/>
          <p:nvPr/>
        </p:nvSpPr>
        <p:spPr>
          <a:xfrm>
            <a:off x="7496315" y="5418698"/>
            <a:ext cx="1090333" cy="1090333"/>
          </a:xfrm>
          <a:prstGeom prst="donut">
            <a:avLst>
              <a:gd fmla="val 5267" name="adj"/>
            </a:avLst>
          </a:prstGeom>
          <a:solidFill>
            <a:srgbClr val="2B46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"/>
          <p:cNvSpPr/>
          <p:nvPr/>
        </p:nvSpPr>
        <p:spPr>
          <a:xfrm>
            <a:off x="7496315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"/>
          <p:cNvSpPr/>
          <p:nvPr/>
        </p:nvSpPr>
        <p:spPr>
          <a:xfrm rot="5400000">
            <a:off x="7768898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"/>
          <p:cNvSpPr/>
          <p:nvPr/>
        </p:nvSpPr>
        <p:spPr>
          <a:xfrm>
            <a:off x="8528741" y="5931765"/>
            <a:ext cx="57907" cy="1485035"/>
          </a:xfrm>
          <a:prstGeom prst="rect">
            <a:avLst/>
          </a:prstGeom>
          <a:solidFill>
            <a:srgbClr val="2B46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"/>
          <p:cNvSpPr/>
          <p:nvPr/>
        </p:nvSpPr>
        <p:spPr>
          <a:xfrm>
            <a:off x="7489207" y="4386030"/>
            <a:ext cx="1090333" cy="1090333"/>
          </a:xfrm>
          <a:prstGeom prst="donut">
            <a:avLst>
              <a:gd fmla="val 6532" name="adj"/>
            </a:avLst>
          </a:prstGeom>
          <a:solidFill>
            <a:srgbClr val="2B46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"/>
          <p:cNvSpPr/>
          <p:nvPr/>
        </p:nvSpPr>
        <p:spPr>
          <a:xfrm>
            <a:off x="10294151" y="5418698"/>
            <a:ext cx="1090333" cy="1090333"/>
          </a:xfrm>
          <a:prstGeom prst="donut">
            <a:avLst>
              <a:gd fmla="val 5267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"/>
          <p:cNvSpPr/>
          <p:nvPr/>
        </p:nvSpPr>
        <p:spPr>
          <a:xfrm>
            <a:off x="10294151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"/>
          <p:cNvSpPr/>
          <p:nvPr/>
        </p:nvSpPr>
        <p:spPr>
          <a:xfrm rot="5400000">
            <a:off x="10566734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"/>
          <p:cNvSpPr/>
          <p:nvPr/>
        </p:nvSpPr>
        <p:spPr>
          <a:xfrm>
            <a:off x="11326577" y="5939385"/>
            <a:ext cx="57907" cy="148503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"/>
          <p:cNvSpPr/>
          <p:nvPr/>
        </p:nvSpPr>
        <p:spPr>
          <a:xfrm>
            <a:off x="10284443" y="4386030"/>
            <a:ext cx="1090333" cy="1090333"/>
          </a:xfrm>
          <a:prstGeom prst="donut">
            <a:avLst>
              <a:gd fmla="val 6532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"/>
          <p:cNvSpPr/>
          <p:nvPr/>
        </p:nvSpPr>
        <p:spPr>
          <a:xfrm>
            <a:off x="13066161" y="5418698"/>
            <a:ext cx="1090333" cy="1090333"/>
          </a:xfrm>
          <a:prstGeom prst="donut">
            <a:avLst>
              <a:gd fmla="val 5267" name="adj"/>
            </a:avLst>
          </a:prstGeom>
          <a:solidFill>
            <a:srgbClr val="C4B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"/>
          <p:cNvSpPr/>
          <p:nvPr/>
        </p:nvSpPr>
        <p:spPr>
          <a:xfrm>
            <a:off x="13066161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"/>
          <p:cNvSpPr/>
          <p:nvPr/>
        </p:nvSpPr>
        <p:spPr>
          <a:xfrm rot="5400000">
            <a:off x="13338744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"/>
          <p:cNvSpPr/>
          <p:nvPr/>
        </p:nvSpPr>
        <p:spPr>
          <a:xfrm>
            <a:off x="14102397" y="5933382"/>
            <a:ext cx="54097" cy="1485035"/>
          </a:xfrm>
          <a:prstGeom prst="rect">
            <a:avLst/>
          </a:prstGeom>
          <a:solidFill>
            <a:srgbClr val="C4B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"/>
          <p:cNvSpPr/>
          <p:nvPr/>
        </p:nvSpPr>
        <p:spPr>
          <a:xfrm>
            <a:off x="13079679" y="4386030"/>
            <a:ext cx="1090333" cy="1090333"/>
          </a:xfrm>
          <a:prstGeom prst="donut">
            <a:avLst>
              <a:gd fmla="val 6532" name="adj"/>
            </a:avLst>
          </a:prstGeom>
          <a:solidFill>
            <a:srgbClr val="C4B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"/>
          <p:cNvSpPr/>
          <p:nvPr/>
        </p:nvSpPr>
        <p:spPr>
          <a:xfrm>
            <a:off x="15874915" y="5418698"/>
            <a:ext cx="1090333" cy="1090333"/>
          </a:xfrm>
          <a:prstGeom prst="donut">
            <a:avLst>
              <a:gd fmla="val 5267" name="adj"/>
            </a:avLst>
          </a:prstGeom>
          <a:solidFill>
            <a:srgbClr val="1E1C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"/>
          <p:cNvSpPr/>
          <p:nvPr/>
        </p:nvSpPr>
        <p:spPr>
          <a:xfrm>
            <a:off x="15874915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"/>
          <p:cNvSpPr/>
          <p:nvPr/>
        </p:nvSpPr>
        <p:spPr>
          <a:xfrm rot="5400000">
            <a:off x="16147498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"/>
          <p:cNvSpPr/>
          <p:nvPr/>
        </p:nvSpPr>
        <p:spPr>
          <a:xfrm>
            <a:off x="16907341" y="5947005"/>
            <a:ext cx="57907" cy="1485035"/>
          </a:xfrm>
          <a:prstGeom prst="rect">
            <a:avLst/>
          </a:prstGeom>
          <a:solidFill>
            <a:srgbClr val="1D1B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"/>
          <p:cNvSpPr/>
          <p:nvPr/>
        </p:nvSpPr>
        <p:spPr>
          <a:xfrm>
            <a:off x="15874915" y="4386030"/>
            <a:ext cx="1090333" cy="1090333"/>
          </a:xfrm>
          <a:prstGeom prst="donut">
            <a:avLst>
              <a:gd fmla="val 6532" name="adj"/>
            </a:avLst>
          </a:prstGeom>
          <a:solidFill>
            <a:srgbClr val="4944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"/>
          <p:cNvSpPr txBox="1"/>
          <p:nvPr/>
        </p:nvSpPr>
        <p:spPr>
          <a:xfrm>
            <a:off x="4323241" y="6193090"/>
            <a:ext cx="135254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거시경제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endParaRPr/>
          </a:p>
        </p:txBody>
      </p:sp>
      <p:sp>
        <p:nvSpPr>
          <p:cNvPr id="311" name="Google Shape;311;p2"/>
          <p:cNvSpPr txBox="1"/>
          <p:nvPr/>
        </p:nvSpPr>
        <p:spPr>
          <a:xfrm>
            <a:off x="7102152" y="6071170"/>
            <a:ext cx="135254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마코비츠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손실함수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"/>
          <p:cNvSpPr txBox="1"/>
          <p:nvPr/>
        </p:nvSpPr>
        <p:spPr>
          <a:xfrm>
            <a:off x="9881063" y="6071170"/>
            <a:ext cx="14355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주식 투자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전략</a:t>
            </a:r>
            <a:endParaRPr/>
          </a:p>
        </p:txBody>
      </p:sp>
      <p:sp>
        <p:nvSpPr>
          <p:cNvPr id="313" name="Google Shape;313;p2"/>
          <p:cNvSpPr txBox="1"/>
          <p:nvPr/>
        </p:nvSpPr>
        <p:spPr>
          <a:xfrm>
            <a:off x="12681957" y="6071170"/>
            <a:ext cx="14135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포트폴리오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성과 분석</a:t>
            </a:r>
            <a:endParaRPr/>
          </a:p>
        </p:txBody>
      </p:sp>
      <p:sp>
        <p:nvSpPr>
          <p:cNvPr id="314" name="Google Shape;314;p2"/>
          <p:cNvSpPr txBox="1"/>
          <p:nvPr/>
        </p:nvSpPr>
        <p:spPr>
          <a:xfrm>
            <a:off x="15521866" y="6071169"/>
            <a:ext cx="135254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적용방안</a:t>
            </a:r>
            <a:endParaRPr/>
          </a:p>
        </p:txBody>
      </p:sp>
      <p:sp>
        <p:nvSpPr>
          <p:cNvPr id="315" name="Google Shape;315;p2"/>
          <p:cNvSpPr txBox="1"/>
          <p:nvPr/>
        </p:nvSpPr>
        <p:spPr>
          <a:xfrm>
            <a:off x="1544330" y="6193090"/>
            <a:ext cx="135254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2"/>
          <p:cNvGrpSpPr/>
          <p:nvPr/>
        </p:nvGrpSpPr>
        <p:grpSpPr>
          <a:xfrm>
            <a:off x="8172145" y="-238709"/>
            <a:ext cx="1943405" cy="1802855"/>
            <a:chOff x="8172145" y="-238709"/>
            <a:chExt cx="1943405" cy="1802855"/>
          </a:xfrm>
        </p:grpSpPr>
        <p:sp>
          <p:nvSpPr>
            <p:cNvPr id="317" name="Google Shape;317;p2"/>
            <p:cNvSpPr/>
            <p:nvPr/>
          </p:nvSpPr>
          <p:spPr>
            <a:xfrm>
              <a:off x="9147700" y="-238709"/>
              <a:ext cx="967850" cy="890587"/>
            </a:xfrm>
            <a:prstGeom prst="rtTriangle">
              <a:avLst/>
            </a:prstGeom>
            <a:solidFill>
              <a:srgbClr val="262626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88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 flipH="1">
              <a:off x="8172145" y="-235909"/>
              <a:ext cx="975555" cy="890587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88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 flipH="1" rot="-5400000">
              <a:off x="8211060" y="619649"/>
              <a:ext cx="905588" cy="953429"/>
            </a:xfrm>
            <a:prstGeom prst="rtTriangle">
              <a:avLst/>
            </a:prstGeom>
            <a:solidFill>
              <a:srgbClr val="DDD9C3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88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 rot="5400000">
              <a:off x="9164430" y="628019"/>
              <a:ext cx="912265" cy="959989"/>
            </a:xfrm>
            <a:prstGeom prst="rtTriangle">
              <a:avLst/>
            </a:prstGeom>
            <a:solidFill>
              <a:srgbClr val="595959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88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2"/>
          <p:cNvSpPr txBox="1"/>
          <p:nvPr/>
        </p:nvSpPr>
        <p:spPr>
          <a:xfrm>
            <a:off x="17204178" y="9846879"/>
            <a:ext cx="4670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89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89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시각화</a:t>
            </a:r>
            <a:endParaRPr/>
          </a:p>
        </p:txBody>
      </p:sp>
      <p:sp>
        <p:nvSpPr>
          <p:cNvPr id="1764" name="Google Shape;1764;p89"/>
          <p:cNvSpPr txBox="1"/>
          <p:nvPr/>
        </p:nvSpPr>
        <p:spPr>
          <a:xfrm>
            <a:off x="671967" y="1059176"/>
            <a:ext cx="94016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누적 수익률 비교 2</a:t>
            </a:r>
            <a:endParaRPr b="0" i="0" sz="3200" u="none" cap="none" strike="noStrike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65" name="Google Shape;1765;p89"/>
          <p:cNvSpPr txBox="1"/>
          <p:nvPr/>
        </p:nvSpPr>
        <p:spPr>
          <a:xfrm>
            <a:off x="7524680" y="1544586"/>
            <a:ext cx="35808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 vs </a:t>
            </a:r>
            <a:r>
              <a:rPr b="0" i="0" lang="en-US" sz="2800" u="none" cap="none" strike="noStrike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6가지 전략</a:t>
            </a:r>
            <a:endParaRPr/>
          </a:p>
        </p:txBody>
      </p:sp>
      <p:sp>
        <p:nvSpPr>
          <p:cNvPr id="1766" name="Google Shape;1766;p89"/>
          <p:cNvSpPr txBox="1"/>
          <p:nvPr/>
        </p:nvSpPr>
        <p:spPr>
          <a:xfrm>
            <a:off x="6902835" y="1421476"/>
            <a:ext cx="6218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89"/>
          <p:cNvSpPr txBox="1"/>
          <p:nvPr/>
        </p:nvSpPr>
        <p:spPr>
          <a:xfrm>
            <a:off x="11227956" y="1421476"/>
            <a:ext cx="6007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8" name="Google Shape;1768;p89"/>
          <p:cNvPicPr preferRelativeResize="0"/>
          <p:nvPr/>
        </p:nvPicPr>
        <p:blipFill rotWithShape="1">
          <a:blip r:embed="rId3">
            <a:alphaModFix/>
          </a:blip>
          <a:srcRect b="4898" l="2709" r="2487" t="3945"/>
          <a:stretch/>
        </p:blipFill>
        <p:spPr>
          <a:xfrm>
            <a:off x="1796462" y="2314027"/>
            <a:ext cx="13994036" cy="7092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1769" name="Google Shape;1769;p89"/>
          <p:cNvGrpSpPr/>
          <p:nvPr/>
        </p:nvGrpSpPr>
        <p:grpSpPr>
          <a:xfrm>
            <a:off x="2587872" y="2576233"/>
            <a:ext cx="1131654" cy="369291"/>
            <a:chOff x="8640350" y="328742"/>
            <a:chExt cx="1131654" cy="369291"/>
          </a:xfrm>
        </p:grpSpPr>
        <p:sp>
          <p:nvSpPr>
            <p:cNvPr id="1770" name="Google Shape;1770;p89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EFD448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89"/>
            <p:cNvSpPr txBox="1"/>
            <p:nvPr/>
          </p:nvSpPr>
          <p:spPr>
            <a:xfrm>
              <a:off x="8894804" y="328742"/>
              <a:ext cx="8772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수익성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2" name="Google Shape;1772;p89"/>
          <p:cNvGrpSpPr/>
          <p:nvPr/>
        </p:nvGrpSpPr>
        <p:grpSpPr>
          <a:xfrm>
            <a:off x="3863046" y="2565004"/>
            <a:ext cx="1131654" cy="369300"/>
            <a:chOff x="8640350" y="328742"/>
            <a:chExt cx="1131654" cy="369300"/>
          </a:xfrm>
        </p:grpSpPr>
        <p:sp>
          <p:nvSpPr>
            <p:cNvPr id="1773" name="Google Shape;1773;p89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92B4EC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89"/>
            <p:cNvSpPr txBox="1"/>
            <p:nvPr/>
          </p:nvSpPr>
          <p:spPr>
            <a:xfrm>
              <a:off x="8894804" y="328742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성장성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5" name="Google Shape;1775;p89"/>
          <p:cNvGrpSpPr/>
          <p:nvPr/>
        </p:nvGrpSpPr>
        <p:grpSpPr>
          <a:xfrm>
            <a:off x="2587872" y="3003368"/>
            <a:ext cx="1131654" cy="369300"/>
            <a:chOff x="8640350" y="328742"/>
            <a:chExt cx="1131654" cy="369300"/>
          </a:xfrm>
        </p:grpSpPr>
        <p:sp>
          <p:nvSpPr>
            <p:cNvPr id="1776" name="Google Shape;1776;p89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4E9F3D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89"/>
            <p:cNvSpPr txBox="1"/>
            <p:nvPr/>
          </p:nvSpPr>
          <p:spPr>
            <a:xfrm>
              <a:off x="8894804" y="328742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유동성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8" name="Google Shape;1778;p89"/>
          <p:cNvGrpSpPr/>
          <p:nvPr/>
        </p:nvGrpSpPr>
        <p:grpSpPr>
          <a:xfrm>
            <a:off x="3863046" y="3003368"/>
            <a:ext cx="1400172" cy="369291"/>
            <a:chOff x="8640350" y="328742"/>
            <a:chExt cx="1400172" cy="369291"/>
          </a:xfrm>
        </p:grpSpPr>
        <p:sp>
          <p:nvSpPr>
            <p:cNvPr id="1779" name="Google Shape;1779;p89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FF77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89"/>
            <p:cNvSpPr txBox="1"/>
            <p:nvPr/>
          </p:nvSpPr>
          <p:spPr>
            <a:xfrm>
              <a:off x="8894803" y="328742"/>
              <a:ext cx="1145719" cy="369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레버리지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1" name="Google Shape;1781;p89"/>
          <p:cNvGrpSpPr/>
          <p:nvPr/>
        </p:nvGrpSpPr>
        <p:grpSpPr>
          <a:xfrm>
            <a:off x="2587872" y="3441732"/>
            <a:ext cx="1131654" cy="369300"/>
            <a:chOff x="8640350" y="328742"/>
            <a:chExt cx="1131654" cy="369300"/>
          </a:xfrm>
        </p:grpSpPr>
        <p:sp>
          <p:nvSpPr>
            <p:cNvPr id="1782" name="Google Shape;1782;p89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3BACB6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89"/>
            <p:cNvSpPr txBox="1"/>
            <p:nvPr/>
          </p:nvSpPr>
          <p:spPr>
            <a:xfrm>
              <a:off x="8894804" y="328742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활동성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4" name="Google Shape;1784;p89"/>
          <p:cNvGrpSpPr/>
          <p:nvPr/>
        </p:nvGrpSpPr>
        <p:grpSpPr>
          <a:xfrm>
            <a:off x="3863046" y="3441732"/>
            <a:ext cx="1400172" cy="369291"/>
            <a:chOff x="8640350" y="328742"/>
            <a:chExt cx="1400172" cy="369291"/>
          </a:xfrm>
        </p:grpSpPr>
        <p:sp>
          <p:nvSpPr>
            <p:cNvPr id="1785" name="Google Shape;1785;p89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4D4C7D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89"/>
            <p:cNvSpPr txBox="1"/>
            <p:nvPr/>
          </p:nvSpPr>
          <p:spPr>
            <a:xfrm>
              <a:off x="8894804" y="328742"/>
              <a:ext cx="1145718" cy="369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시장가치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7" name="Google Shape;1787;p89"/>
          <p:cNvGrpSpPr/>
          <p:nvPr/>
        </p:nvGrpSpPr>
        <p:grpSpPr>
          <a:xfrm>
            <a:off x="2587872" y="3837779"/>
            <a:ext cx="1131654" cy="369300"/>
            <a:chOff x="8640350" y="328742"/>
            <a:chExt cx="1131654" cy="369300"/>
          </a:xfrm>
        </p:grpSpPr>
        <p:sp>
          <p:nvSpPr>
            <p:cNvPr id="1788" name="Google Shape;1788;p89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89"/>
            <p:cNvSpPr txBox="1"/>
            <p:nvPr/>
          </p:nvSpPr>
          <p:spPr>
            <a:xfrm>
              <a:off x="8894804" y="328742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코스피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89"/>
          <p:cNvSpPr/>
          <p:nvPr/>
        </p:nvSpPr>
        <p:spPr>
          <a:xfrm>
            <a:off x="15318174" y="1863228"/>
            <a:ext cx="1638725" cy="901598"/>
          </a:xfrm>
          <a:prstGeom prst="wedgeRoundRectCallout">
            <a:avLst>
              <a:gd fmla="val -36688" name="adj1"/>
              <a:gd fmla="val 86165" name="adj2"/>
              <a:gd fmla="val 16667" name="adj3"/>
            </a:avLst>
          </a:prstGeom>
          <a:solidFill>
            <a:srgbClr val="4D4C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89"/>
          <p:cNvSpPr txBox="1"/>
          <p:nvPr/>
        </p:nvSpPr>
        <p:spPr>
          <a:xfrm>
            <a:off x="15531947" y="2057024"/>
            <a:ext cx="15368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1608%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2" name="Google Shape;1792;p89"/>
          <p:cNvSpPr/>
          <p:nvPr/>
        </p:nvSpPr>
        <p:spPr>
          <a:xfrm>
            <a:off x="15318174" y="7217197"/>
            <a:ext cx="1638725" cy="901598"/>
          </a:xfrm>
          <a:prstGeom prst="wedgeRoundRectCallout">
            <a:avLst>
              <a:gd fmla="val -36688" name="adj1"/>
              <a:gd fmla="val 86165" name="adj2"/>
              <a:gd fmla="val 16667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89"/>
          <p:cNvSpPr txBox="1"/>
          <p:nvPr/>
        </p:nvSpPr>
        <p:spPr>
          <a:xfrm>
            <a:off x="15669107" y="7410993"/>
            <a:ext cx="15368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161%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4" name="Google Shape;1794;p89"/>
          <p:cNvSpPr/>
          <p:nvPr/>
        </p:nvSpPr>
        <p:spPr>
          <a:xfrm>
            <a:off x="15294924" y="5895577"/>
            <a:ext cx="1638725" cy="901598"/>
          </a:xfrm>
          <a:prstGeom prst="wedgeRoundRectCallout">
            <a:avLst>
              <a:gd fmla="val -65303" name="adj1"/>
              <a:gd fmla="val 36755" name="adj2"/>
              <a:gd fmla="val 16667" name="adj3"/>
            </a:avLst>
          </a:prstGeom>
          <a:solidFill>
            <a:srgbClr val="FF7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89"/>
          <p:cNvSpPr txBox="1"/>
          <p:nvPr/>
        </p:nvSpPr>
        <p:spPr>
          <a:xfrm>
            <a:off x="15584897" y="6084766"/>
            <a:ext cx="15368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237%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6" name="Google Shape;1796;p89"/>
          <p:cNvSpPr txBox="1"/>
          <p:nvPr/>
        </p:nvSpPr>
        <p:spPr>
          <a:xfrm>
            <a:off x="15446310" y="1396130"/>
            <a:ext cx="13824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D4C7D"/>
                </a:solidFill>
                <a:latin typeface="Arial"/>
                <a:ea typeface="Arial"/>
                <a:cs typeface="Arial"/>
                <a:sym typeface="Arial"/>
              </a:rPr>
              <a:t>시장가치</a:t>
            </a:r>
            <a:endParaRPr/>
          </a:p>
        </p:txBody>
      </p:sp>
      <p:sp>
        <p:nvSpPr>
          <p:cNvPr id="1797" name="Google Shape;1797;p89"/>
          <p:cNvSpPr txBox="1"/>
          <p:nvPr/>
        </p:nvSpPr>
        <p:spPr>
          <a:xfrm>
            <a:off x="15402598" y="5439345"/>
            <a:ext cx="13824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7700"/>
                </a:solidFill>
                <a:latin typeface="Arial"/>
                <a:ea typeface="Arial"/>
                <a:cs typeface="Arial"/>
                <a:sym typeface="Arial"/>
              </a:rPr>
              <a:t>레버리지</a:t>
            </a:r>
            <a:endParaRPr/>
          </a:p>
        </p:txBody>
      </p:sp>
      <p:sp>
        <p:nvSpPr>
          <p:cNvPr id="1798" name="Google Shape;1798;p89"/>
          <p:cNvSpPr txBox="1"/>
          <p:nvPr/>
        </p:nvSpPr>
        <p:spPr>
          <a:xfrm>
            <a:off x="15580149" y="6797175"/>
            <a:ext cx="10738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90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90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기업종목선정</a:t>
            </a:r>
            <a:endParaRPr/>
          </a:p>
        </p:txBody>
      </p:sp>
      <p:sp>
        <p:nvSpPr>
          <p:cNvPr id="1805" name="Google Shape;1805;p90"/>
          <p:cNvSpPr txBox="1"/>
          <p:nvPr/>
        </p:nvSpPr>
        <p:spPr>
          <a:xfrm>
            <a:off x="671967" y="1059176"/>
            <a:ext cx="94016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주식전략 – </a:t>
            </a:r>
            <a:r>
              <a:rPr b="0" i="0" lang="en-US" sz="3200" u="none" cap="none" strike="noStrike">
                <a:solidFill>
                  <a:srgbClr val="0F243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모델 결합</a:t>
            </a:r>
            <a:endParaRPr b="0" i="0" sz="3200" u="none" cap="none" strike="noStrike">
              <a:solidFill>
                <a:srgbClr val="0F243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06" name="Google Shape;1806;p90"/>
          <p:cNvSpPr/>
          <p:nvPr/>
        </p:nvSpPr>
        <p:spPr>
          <a:xfrm>
            <a:off x="2074325" y="5237284"/>
            <a:ext cx="5132813" cy="247624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90"/>
          <p:cNvSpPr/>
          <p:nvPr/>
        </p:nvSpPr>
        <p:spPr>
          <a:xfrm>
            <a:off x="11900160" y="5237284"/>
            <a:ext cx="5132813" cy="247624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90"/>
          <p:cNvSpPr/>
          <p:nvPr/>
        </p:nvSpPr>
        <p:spPr>
          <a:xfrm>
            <a:off x="6888529" y="1702133"/>
            <a:ext cx="5132813" cy="2477734"/>
          </a:xfrm>
          <a:prstGeom prst="rect">
            <a:avLst/>
          </a:prstGeom>
          <a:noFill/>
          <a:ln cap="flat" cmpd="sng" w="1619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9" name="Google Shape;1809;p90"/>
          <p:cNvGrpSpPr/>
          <p:nvPr/>
        </p:nvGrpSpPr>
        <p:grpSpPr>
          <a:xfrm>
            <a:off x="7434736" y="4253168"/>
            <a:ext cx="3842769" cy="1796034"/>
            <a:chOff x="8014095" y="4434804"/>
            <a:chExt cx="2087847" cy="975819"/>
          </a:xfrm>
        </p:grpSpPr>
        <p:sp>
          <p:nvSpPr>
            <p:cNvPr id="1810" name="Google Shape;1810;p90"/>
            <p:cNvSpPr/>
            <p:nvPr/>
          </p:nvSpPr>
          <p:spPr>
            <a:xfrm rot="10800000">
              <a:off x="8014095" y="4434804"/>
              <a:ext cx="2050038" cy="228507"/>
            </a:xfrm>
            <a:prstGeom prst="rtTriangl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90"/>
            <p:cNvSpPr/>
            <p:nvPr/>
          </p:nvSpPr>
          <p:spPr>
            <a:xfrm rot="5400000">
              <a:off x="9066240" y="3789710"/>
              <a:ext cx="349286" cy="1722119"/>
            </a:xfrm>
            <a:prstGeom prst="triangle">
              <a:avLst>
                <a:gd fmla="val 53314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90"/>
            <p:cNvSpPr/>
            <p:nvPr/>
          </p:nvSpPr>
          <p:spPr>
            <a:xfrm flipH="1" rot="-5400000">
              <a:off x="8875750" y="4206935"/>
              <a:ext cx="228507" cy="1220360"/>
            </a:xfrm>
            <a:prstGeom prst="triangle">
              <a:avLst>
                <a:gd fmla="val 53314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90"/>
            <p:cNvSpPr/>
            <p:nvPr/>
          </p:nvSpPr>
          <p:spPr>
            <a:xfrm rot="10288203">
              <a:off x="8796523" y="4884483"/>
              <a:ext cx="279032" cy="508257"/>
            </a:xfrm>
            <a:prstGeom prst="triangle">
              <a:avLst>
                <a:gd fmla="val 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90"/>
            <p:cNvSpPr/>
            <p:nvPr/>
          </p:nvSpPr>
          <p:spPr>
            <a:xfrm rot="4997252">
              <a:off x="9196001" y="4649193"/>
              <a:ext cx="230647" cy="592709"/>
            </a:xfrm>
            <a:prstGeom prst="triangle">
              <a:avLst>
                <a:gd fmla="val 53314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15" name="Google Shape;1815;p90"/>
          <p:cNvCxnSpPr>
            <a:stCxn id="1806" idx="3"/>
          </p:cNvCxnSpPr>
          <p:nvPr/>
        </p:nvCxnSpPr>
        <p:spPr>
          <a:xfrm flipH="1" rot="10800000">
            <a:off x="7207138" y="6471207"/>
            <a:ext cx="4692900" cy="4200"/>
          </a:xfrm>
          <a:prstGeom prst="straightConnector1">
            <a:avLst/>
          </a:prstGeom>
          <a:noFill/>
          <a:ln cap="flat" cmpd="sng" w="920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6" name="Google Shape;1816;p90"/>
          <p:cNvCxnSpPr/>
          <p:nvPr/>
        </p:nvCxnSpPr>
        <p:spPr>
          <a:xfrm>
            <a:off x="0" y="6471138"/>
            <a:ext cx="1933649" cy="0"/>
          </a:xfrm>
          <a:prstGeom prst="straightConnector1">
            <a:avLst/>
          </a:prstGeom>
          <a:noFill/>
          <a:ln cap="flat" cmpd="sng" w="920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17" name="Google Shape;1817;p90"/>
          <p:cNvSpPr txBox="1"/>
          <p:nvPr/>
        </p:nvSpPr>
        <p:spPr>
          <a:xfrm>
            <a:off x="2470610" y="5647860"/>
            <a:ext cx="436385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자산 포트폴리오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&lt;주식 외 6개 종목&gt;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 모델링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90"/>
          <p:cNvSpPr txBox="1"/>
          <p:nvPr/>
        </p:nvSpPr>
        <p:spPr>
          <a:xfrm>
            <a:off x="12645516" y="5593975"/>
            <a:ext cx="364209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최적 자산 포트폴리오 및 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 종목 추천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90"/>
          <p:cNvSpPr txBox="1"/>
          <p:nvPr/>
        </p:nvSpPr>
        <p:spPr>
          <a:xfrm>
            <a:off x="7761425" y="2339539"/>
            <a:ext cx="344649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주식 투자 전략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(로그수익률)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테이블이(가) 표시된 사진&#10;&#10;자동 생성된 설명" id="1820" name="Google Shape;182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2001" y="1553222"/>
            <a:ext cx="10245337" cy="422488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문구, 봉투이(가) 표시된 사진&#10;&#10;자동 생성된 설명" id="1825" name="Google Shape;1825;p91"/>
          <p:cNvPicPr preferRelativeResize="0"/>
          <p:nvPr/>
        </p:nvPicPr>
        <p:blipFill rotWithShape="1">
          <a:blip r:embed="rId3">
            <a:alphaModFix amt="35000"/>
          </a:blip>
          <a:srcRect b="17388" l="0" r="0" t="17174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1826" name="Google Shape;1826;p91"/>
          <p:cNvSpPr txBox="1"/>
          <p:nvPr/>
        </p:nvSpPr>
        <p:spPr>
          <a:xfrm>
            <a:off x="1328752" y="1128725"/>
            <a:ext cx="825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리밸런싱 전략 조정</a:t>
            </a:r>
            <a:endParaRPr/>
          </a:p>
        </p:txBody>
      </p:sp>
      <p:sp>
        <p:nvSpPr>
          <p:cNvPr id="1827" name="Google Shape;1827;p91"/>
          <p:cNvSpPr txBox="1"/>
          <p:nvPr/>
        </p:nvSpPr>
        <p:spPr>
          <a:xfrm>
            <a:off x="1345362" y="3389507"/>
            <a:ext cx="51787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거시 경제 이론 설명과 경기선행지수 </a:t>
            </a:r>
            <a:endParaRPr/>
          </a:p>
        </p:txBody>
      </p:sp>
      <p:sp>
        <p:nvSpPr>
          <p:cNvPr id="1828" name="Google Shape;1828;p91"/>
          <p:cNvSpPr/>
          <p:nvPr/>
        </p:nvSpPr>
        <p:spPr>
          <a:xfrm>
            <a:off x="1414460" y="3122853"/>
            <a:ext cx="7020000" cy="1295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92"/>
          <p:cNvSpPr/>
          <p:nvPr/>
        </p:nvSpPr>
        <p:spPr>
          <a:xfrm>
            <a:off x="18593846" y="695706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경기 시그널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(거시 경제 지표 활용)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92"/>
          <p:cNvSpPr/>
          <p:nvPr/>
        </p:nvSpPr>
        <p:spPr>
          <a:xfrm>
            <a:off x="23847493" y="6980646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주식 외 6개 종목 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92"/>
          <p:cNvSpPr/>
          <p:nvPr/>
        </p:nvSpPr>
        <p:spPr>
          <a:xfrm>
            <a:off x="26470687" y="4855857"/>
            <a:ext cx="3657600" cy="1828800"/>
          </a:xfrm>
          <a:prstGeom prst="rect">
            <a:avLst/>
          </a:prstGeom>
          <a:solidFill>
            <a:srgbClr val="BFBFB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투자 전략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6" name="Google Shape;1836;p92"/>
          <p:cNvCxnSpPr>
            <a:stCxn id="1833" idx="3"/>
            <a:endCxn id="1834" idx="1"/>
          </p:cNvCxnSpPr>
          <p:nvPr/>
        </p:nvCxnSpPr>
        <p:spPr>
          <a:xfrm>
            <a:off x="22251446" y="787146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37" name="Google Shape;1837;p92"/>
          <p:cNvCxnSpPr/>
          <p:nvPr/>
        </p:nvCxnSpPr>
        <p:spPr>
          <a:xfrm>
            <a:off x="27501464" y="789712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8" name="Google Shape;1838;p92"/>
          <p:cNvSpPr/>
          <p:nvPr/>
        </p:nvSpPr>
        <p:spPr>
          <a:xfrm>
            <a:off x="29115654" y="695706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최적 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종목 추천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9" name="Google Shape;1839;p92"/>
          <p:cNvCxnSpPr/>
          <p:nvPr/>
        </p:nvCxnSpPr>
        <p:spPr>
          <a:xfrm>
            <a:off x="28299487" y="6684657"/>
            <a:ext cx="0" cy="11766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0" name="Google Shape;1840;p92"/>
          <p:cNvSpPr/>
          <p:nvPr/>
        </p:nvSpPr>
        <p:spPr>
          <a:xfrm>
            <a:off x="18613261" y="3463184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 투자자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성향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1" name="Google Shape;1841;p92"/>
          <p:cNvCxnSpPr>
            <a:endCxn id="1834" idx="0"/>
          </p:cNvCxnSpPr>
          <p:nvPr/>
        </p:nvCxnSpPr>
        <p:spPr>
          <a:xfrm>
            <a:off x="20442193" y="5291946"/>
            <a:ext cx="5234100" cy="1688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2" name="Google Shape;1842;p92"/>
          <p:cNvSpPr/>
          <p:nvPr/>
        </p:nvSpPr>
        <p:spPr>
          <a:xfrm>
            <a:off x="23416248" y="5384513"/>
            <a:ext cx="1761900" cy="870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위험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회피 계수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92"/>
          <p:cNvSpPr/>
          <p:nvPr/>
        </p:nvSpPr>
        <p:spPr>
          <a:xfrm>
            <a:off x="27646971" y="8082125"/>
            <a:ext cx="1305000" cy="6522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비중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92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92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리밸런싱 전략 조정</a:t>
            </a:r>
            <a:endParaRPr/>
          </a:p>
        </p:txBody>
      </p:sp>
      <p:sp>
        <p:nvSpPr>
          <p:cNvPr id="1846" name="Google Shape;1846;p92"/>
          <p:cNvSpPr txBox="1"/>
          <p:nvPr/>
        </p:nvSpPr>
        <p:spPr>
          <a:xfrm>
            <a:off x="671967" y="1059176"/>
            <a:ext cx="94016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리밸런싱 프로세스</a:t>
            </a:r>
            <a:endParaRPr b="0" i="0" sz="3600" u="none" cap="none" strike="noStrike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7" name="Google Shape;1847;p92"/>
          <p:cNvSpPr/>
          <p:nvPr/>
        </p:nvSpPr>
        <p:spPr>
          <a:xfrm>
            <a:off x="4032738" y="5111248"/>
            <a:ext cx="6377354" cy="2750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92"/>
          <p:cNvSpPr/>
          <p:nvPr/>
        </p:nvSpPr>
        <p:spPr>
          <a:xfrm rot="-1258263">
            <a:off x="1533930" y="2283056"/>
            <a:ext cx="15529494" cy="4127696"/>
          </a:xfrm>
          <a:prstGeom prst="rightArrow">
            <a:avLst>
              <a:gd fmla="val 50000" name="adj1"/>
              <a:gd fmla="val 54626" name="adj2"/>
            </a:avLst>
          </a:prstGeom>
          <a:gradFill>
            <a:gsLst>
              <a:gs pos="0">
                <a:srgbClr val="A5A5A5"/>
              </a:gs>
              <a:gs pos="29000">
                <a:srgbClr val="BFBFBF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92"/>
          <p:cNvSpPr/>
          <p:nvPr/>
        </p:nvSpPr>
        <p:spPr>
          <a:xfrm>
            <a:off x="2907322" y="5940096"/>
            <a:ext cx="4314093" cy="4346904"/>
          </a:xfrm>
          <a:prstGeom prst="rect">
            <a:avLst/>
          </a:prstGeom>
          <a:solidFill>
            <a:srgbClr val="4B76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92"/>
          <p:cNvSpPr txBox="1"/>
          <p:nvPr/>
        </p:nvSpPr>
        <p:spPr>
          <a:xfrm>
            <a:off x="2864543" y="4928905"/>
            <a:ext cx="37748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31859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STEP 01</a:t>
            </a:r>
            <a:endParaRPr b="0" i="0" sz="6000" u="none" cap="none" strike="noStrike">
              <a:solidFill>
                <a:srgbClr val="31859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1" name="Google Shape;1851;p92"/>
          <p:cNvSpPr/>
          <p:nvPr/>
        </p:nvSpPr>
        <p:spPr>
          <a:xfrm>
            <a:off x="7202082" y="4550823"/>
            <a:ext cx="4314093" cy="5740825"/>
          </a:xfrm>
          <a:prstGeom prst="rect">
            <a:avLst/>
          </a:prstGeom>
          <a:solidFill>
            <a:srgbClr val="3C5E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92"/>
          <p:cNvSpPr txBox="1"/>
          <p:nvPr/>
        </p:nvSpPr>
        <p:spPr>
          <a:xfrm>
            <a:off x="7202082" y="3507246"/>
            <a:ext cx="37748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245A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STEP 02</a:t>
            </a:r>
            <a:endParaRPr b="0" i="0" sz="6000" u="none" cap="none" strike="noStrike">
              <a:solidFill>
                <a:srgbClr val="245A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3" name="Google Shape;1853;p92"/>
          <p:cNvSpPr/>
          <p:nvPr/>
        </p:nvSpPr>
        <p:spPr>
          <a:xfrm>
            <a:off x="11473581" y="3056615"/>
            <a:ext cx="4314093" cy="7230385"/>
          </a:xfrm>
          <a:prstGeom prst="rect">
            <a:avLst/>
          </a:prstGeom>
          <a:solidFill>
            <a:srgbClr val="2032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92"/>
          <p:cNvSpPr txBox="1"/>
          <p:nvPr/>
        </p:nvSpPr>
        <p:spPr>
          <a:xfrm>
            <a:off x="11497027" y="2017506"/>
            <a:ext cx="377483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183C5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STEP 01</a:t>
            </a:r>
            <a:endParaRPr b="0" i="0" sz="6000" u="none" cap="none" strike="noStrike">
              <a:solidFill>
                <a:srgbClr val="183C5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55" name="Google Shape;185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9358" y="11190409"/>
            <a:ext cx="60579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92"/>
          <p:cNvSpPr txBox="1"/>
          <p:nvPr/>
        </p:nvSpPr>
        <p:spPr>
          <a:xfrm>
            <a:off x="3131032" y="6136296"/>
            <a:ext cx="324185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벤치마크</a:t>
            </a:r>
            <a:endParaRPr/>
          </a:p>
        </p:txBody>
      </p:sp>
      <p:sp>
        <p:nvSpPr>
          <p:cNvPr id="1857" name="Google Shape;1857;p92"/>
          <p:cNvSpPr txBox="1"/>
          <p:nvPr/>
        </p:nvSpPr>
        <p:spPr>
          <a:xfrm>
            <a:off x="3069081" y="7078777"/>
            <a:ext cx="3735804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기존 포트폴리오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증권사 AI 펀드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 주가 지수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92"/>
          <p:cNvSpPr txBox="1"/>
          <p:nvPr/>
        </p:nvSpPr>
        <p:spPr>
          <a:xfrm>
            <a:off x="7417313" y="4775016"/>
            <a:ext cx="34218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리밸런싱 적용</a:t>
            </a:r>
            <a:endParaRPr/>
          </a:p>
        </p:txBody>
      </p:sp>
      <p:sp>
        <p:nvSpPr>
          <p:cNvPr id="1859" name="Google Shape;1859;p92"/>
          <p:cNvSpPr txBox="1"/>
          <p:nvPr/>
        </p:nvSpPr>
        <p:spPr>
          <a:xfrm>
            <a:off x="7270942" y="5570672"/>
            <a:ext cx="4176371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경기국면 시그널 별 </a:t>
            </a:r>
            <a:r>
              <a:rPr b="1" i="0" lang="en-US" sz="32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가중치 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적용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92"/>
          <p:cNvSpPr txBox="1"/>
          <p:nvPr/>
        </p:nvSpPr>
        <p:spPr>
          <a:xfrm>
            <a:off x="11705156" y="3307191"/>
            <a:ext cx="324185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성과 비교</a:t>
            </a:r>
            <a:endParaRPr/>
          </a:p>
        </p:txBody>
      </p:sp>
      <p:sp>
        <p:nvSpPr>
          <p:cNvPr id="1861" name="Google Shape;1861;p92"/>
          <p:cNvSpPr txBox="1"/>
          <p:nvPr/>
        </p:nvSpPr>
        <p:spPr>
          <a:xfrm>
            <a:off x="11516175" y="3967629"/>
            <a:ext cx="4246777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리밸런싱 전략 전후 성과비교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테이블이(가) 표시된 사진&#10;&#10;자동 생성된 설명" id="1862" name="Google Shape;1862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73850" y="-2810568"/>
            <a:ext cx="12899987" cy="531958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93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93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리밸런싱 전략 조정</a:t>
            </a:r>
            <a:endParaRPr/>
          </a:p>
        </p:txBody>
      </p:sp>
      <p:sp>
        <p:nvSpPr>
          <p:cNvPr id="1869" name="Google Shape;1869;p93"/>
          <p:cNvSpPr txBox="1"/>
          <p:nvPr/>
        </p:nvSpPr>
        <p:spPr>
          <a:xfrm>
            <a:off x="671967" y="1059176"/>
            <a:ext cx="94016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벤치마크 포트폴리오</a:t>
            </a:r>
            <a:endParaRPr b="0" i="0" sz="3600" u="none" cap="none" strike="noStrike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70" name="Google Shape;1870;p93"/>
          <p:cNvPicPr preferRelativeResize="0"/>
          <p:nvPr/>
        </p:nvPicPr>
        <p:blipFill rotWithShape="1">
          <a:blip r:embed="rId3">
            <a:alphaModFix/>
          </a:blip>
          <a:srcRect b="9763" l="814" r="0" t="8436"/>
          <a:stretch/>
        </p:blipFill>
        <p:spPr>
          <a:xfrm>
            <a:off x="2200421" y="1989764"/>
            <a:ext cx="14349268" cy="381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871" name="Google Shape;187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374" y="5633850"/>
            <a:ext cx="14349315" cy="411515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872" name="Google Shape;1872;p93"/>
          <p:cNvSpPr/>
          <p:nvPr/>
        </p:nvSpPr>
        <p:spPr>
          <a:xfrm>
            <a:off x="6985781" y="8657562"/>
            <a:ext cx="1417320" cy="556260"/>
          </a:xfrm>
          <a:prstGeom prst="wedgeRoundRectCallout">
            <a:avLst>
              <a:gd fmla="val -84167" name="adj1"/>
              <a:gd fmla="val 2227" name="adj2"/>
              <a:gd fmla="val 16667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93"/>
          <p:cNvSpPr/>
          <p:nvPr/>
        </p:nvSpPr>
        <p:spPr>
          <a:xfrm>
            <a:off x="12959860" y="5633850"/>
            <a:ext cx="1488745" cy="578792"/>
          </a:xfrm>
          <a:prstGeom prst="wedgeRoundRectCallout">
            <a:avLst>
              <a:gd fmla="val -74167" name="adj1"/>
              <a:gd fmla="val 48802" name="adj2"/>
              <a:gd fmla="val 16667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93"/>
          <p:cNvSpPr/>
          <p:nvPr/>
        </p:nvSpPr>
        <p:spPr>
          <a:xfrm>
            <a:off x="6985781" y="5160547"/>
            <a:ext cx="1417320" cy="556260"/>
          </a:xfrm>
          <a:prstGeom prst="wedgeRoundRectCallout">
            <a:avLst>
              <a:gd fmla="val -80834" name="adj1"/>
              <a:gd fmla="val 4966" name="adj2"/>
              <a:gd fmla="val 16667" name="adj3"/>
            </a:avLst>
          </a:prstGeom>
          <a:solidFill>
            <a:srgbClr val="F58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75" name="Google Shape;1875;p93"/>
          <p:cNvSpPr/>
          <p:nvPr/>
        </p:nvSpPr>
        <p:spPr>
          <a:xfrm>
            <a:off x="13340861" y="2008814"/>
            <a:ext cx="1488745" cy="545573"/>
          </a:xfrm>
          <a:prstGeom prst="wedgeRoundRectCallout">
            <a:avLst>
              <a:gd fmla="val 72305" name="adj1"/>
              <a:gd fmla="val 40036" name="adj2"/>
              <a:gd fmla="val 16667" name="adj3"/>
            </a:avLst>
          </a:prstGeom>
          <a:solidFill>
            <a:srgbClr val="F58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93"/>
          <p:cNvSpPr txBox="1"/>
          <p:nvPr/>
        </p:nvSpPr>
        <p:spPr>
          <a:xfrm>
            <a:off x="6985781" y="5220972"/>
            <a:ext cx="17428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- 9.37%</a:t>
            </a:r>
            <a:endParaRPr b="0" i="0" sz="2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77" name="Google Shape;1877;p93"/>
          <p:cNvSpPr txBox="1"/>
          <p:nvPr/>
        </p:nvSpPr>
        <p:spPr>
          <a:xfrm>
            <a:off x="7001021" y="8704098"/>
            <a:ext cx="17428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- 10.71%</a:t>
            </a:r>
            <a:endParaRPr b="0" i="0" sz="2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78" name="Google Shape;1878;p93"/>
          <p:cNvSpPr txBox="1"/>
          <p:nvPr/>
        </p:nvSpPr>
        <p:spPr>
          <a:xfrm>
            <a:off x="13451351" y="2058319"/>
            <a:ext cx="17428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25.40%</a:t>
            </a:r>
            <a:endParaRPr b="0" i="0" sz="2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79" name="Google Shape;1879;p93"/>
          <p:cNvSpPr txBox="1"/>
          <p:nvPr/>
        </p:nvSpPr>
        <p:spPr>
          <a:xfrm>
            <a:off x="13081651" y="5671630"/>
            <a:ext cx="17428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16.20%</a:t>
            </a:r>
            <a:endParaRPr b="0" i="0" sz="2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80" name="Google Shape;1880;p93"/>
          <p:cNvSpPr/>
          <p:nvPr/>
        </p:nvSpPr>
        <p:spPr>
          <a:xfrm>
            <a:off x="1899138" y="1705507"/>
            <a:ext cx="2133600" cy="767292"/>
          </a:xfrm>
          <a:prstGeom prst="roundRect">
            <a:avLst>
              <a:gd fmla="val 16667" name="adj"/>
            </a:avLst>
          </a:prstGeom>
          <a:solidFill>
            <a:srgbClr val="F58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93"/>
          <p:cNvSpPr/>
          <p:nvPr/>
        </p:nvSpPr>
        <p:spPr>
          <a:xfrm>
            <a:off x="1899138" y="5622557"/>
            <a:ext cx="2133600" cy="767292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93"/>
          <p:cNvSpPr txBox="1"/>
          <p:nvPr/>
        </p:nvSpPr>
        <p:spPr>
          <a:xfrm>
            <a:off x="2026606" y="1719882"/>
            <a:ext cx="18323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미래에셋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 펀드</a:t>
            </a:r>
            <a:endParaRPr/>
          </a:p>
        </p:txBody>
      </p:sp>
      <p:sp>
        <p:nvSpPr>
          <p:cNvPr id="1883" name="Google Shape;1883;p93"/>
          <p:cNvSpPr txBox="1"/>
          <p:nvPr/>
        </p:nvSpPr>
        <p:spPr>
          <a:xfrm>
            <a:off x="2026606" y="5633850"/>
            <a:ext cx="18323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KB 밸류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포커스 30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문구, 봉투이(가) 표시된 사진&#10;&#10;자동 생성된 설명" id="1888" name="Google Shape;1888;p94"/>
          <p:cNvPicPr preferRelativeResize="0"/>
          <p:nvPr/>
        </p:nvPicPr>
        <p:blipFill rotWithShape="1">
          <a:blip r:embed="rId3">
            <a:alphaModFix amt="35000"/>
          </a:blip>
          <a:srcRect b="17388" l="0" r="0" t="17174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1889" name="Google Shape;1889;p94"/>
          <p:cNvSpPr txBox="1"/>
          <p:nvPr/>
        </p:nvSpPr>
        <p:spPr>
          <a:xfrm>
            <a:off x="1328738" y="1128713"/>
            <a:ext cx="7229108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웹 서비스 소개</a:t>
            </a:r>
            <a:endParaRPr/>
          </a:p>
        </p:txBody>
      </p:sp>
      <p:sp>
        <p:nvSpPr>
          <p:cNvPr id="1890" name="Google Shape;1890;p94"/>
          <p:cNvSpPr txBox="1"/>
          <p:nvPr/>
        </p:nvSpPr>
        <p:spPr>
          <a:xfrm>
            <a:off x="1345362" y="3389507"/>
            <a:ext cx="517874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EggMoney+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91" name="Google Shape;1891;p94"/>
          <p:cNvSpPr/>
          <p:nvPr/>
        </p:nvSpPr>
        <p:spPr>
          <a:xfrm>
            <a:off x="1414460" y="3122853"/>
            <a:ext cx="5611180" cy="1295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7" name="Google Shape;1897;p9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898" name="Google Shape;1898;p9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899" name="Google Shape;1899;p9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0" name="Google Shape;1900;p9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01" name="Google Shape;1901;p9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2" name="Google Shape;1902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7" name="Google Shape;190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33400" y="3238500"/>
            <a:ext cx="7201694" cy="72016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23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23"/>
          <p:cNvSpPr txBox="1"/>
          <p:nvPr/>
        </p:nvSpPr>
        <p:spPr>
          <a:xfrm>
            <a:off x="671967" y="1059176"/>
            <a:ext cx="27607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미비점</a:t>
            </a:r>
            <a:endParaRPr b="0" i="0" sz="4000" u="none" cap="none" strike="noStrike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8908742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6" name="Google Shape;1916;p25"/>
          <p:cNvGrpSpPr/>
          <p:nvPr/>
        </p:nvGrpSpPr>
        <p:grpSpPr>
          <a:xfrm>
            <a:off x="6170953" y="2001914"/>
            <a:ext cx="5943807" cy="4019331"/>
            <a:chOff x="6170953" y="2001914"/>
            <a:chExt cx="5943807" cy="4019331"/>
          </a:xfrm>
        </p:grpSpPr>
        <p:pic>
          <p:nvPicPr>
            <p:cNvPr id="1917" name="Google Shape;191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70953" y="2001914"/>
              <a:ext cx="5943807" cy="3984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8" name="Google Shape;1918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72793" y="5975057"/>
              <a:ext cx="5540129" cy="46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9" name="Google Shape;1919;p25"/>
          <p:cNvSpPr txBox="1"/>
          <p:nvPr/>
        </p:nvSpPr>
        <p:spPr>
          <a:xfrm>
            <a:off x="-241242" y="6021244"/>
            <a:ext cx="18768198" cy="2000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Arial"/>
              <a:buNone/>
            </a:pPr>
            <a:r>
              <a:rPr b="0" i="0" lang="en-US" sz="1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문구, 봉투이(가) 표시된 사진&#10;&#10;자동 생성된 설명" id="326" name="Google Shape;326;p40"/>
          <p:cNvPicPr preferRelativeResize="0"/>
          <p:nvPr/>
        </p:nvPicPr>
        <p:blipFill rotWithShape="1">
          <a:blip r:embed="rId3">
            <a:alphaModFix amt="35000"/>
          </a:blip>
          <a:srcRect b="17388" l="0" r="0" t="17174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327" name="Google Shape;327;p40"/>
          <p:cNvSpPr txBox="1"/>
          <p:nvPr/>
        </p:nvSpPr>
        <p:spPr>
          <a:xfrm>
            <a:off x="1328738" y="1128713"/>
            <a:ext cx="531590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1414461" y="3203207"/>
            <a:ext cx="5109644" cy="119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1345362" y="3389507"/>
            <a:ext cx="51787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포트폴리오 자산비중에 대한 고찰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924" y="3343676"/>
            <a:ext cx="8688900" cy="488750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36" name="Google Shape;33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268" y="3751671"/>
            <a:ext cx="7353143" cy="5335477"/>
          </a:xfrm>
          <a:prstGeom prst="rect">
            <a:avLst/>
          </a:prstGeom>
          <a:blipFill rotWithShape="1">
            <a:blip r:embed="rId5">
              <a:alphaModFix amt="41000"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337" name="Google Shape;337;p41"/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338" name="Google Shape;338;p41"/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41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 개요</a:t>
            </a:r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671967" y="1069463"/>
            <a:ext cx="51328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배경과 목적</a:t>
            </a:r>
            <a:endParaRPr/>
          </a:p>
        </p:txBody>
      </p:sp>
      <p:sp>
        <p:nvSpPr>
          <p:cNvPr id="346" name="Google Shape;346;p41"/>
          <p:cNvSpPr txBox="1"/>
          <p:nvPr/>
        </p:nvSpPr>
        <p:spPr>
          <a:xfrm>
            <a:off x="2455694" y="2030559"/>
            <a:ext cx="5334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>
            <a:off x="15483839" y="2030559"/>
            <a:ext cx="5334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1"/>
          <p:cNvSpPr txBox="1"/>
          <p:nvPr/>
        </p:nvSpPr>
        <p:spPr>
          <a:xfrm>
            <a:off x="2654055" y="2122893"/>
            <a:ext cx="129798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코로나로 인한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 세계 주식시장의 급변동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투자에 대한 관심 증대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17204178" y="9846879"/>
            <a:ext cx="4670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 개요</a:t>
            </a:r>
            <a:endParaRPr/>
          </a:p>
        </p:txBody>
      </p:sp>
      <p:grpSp>
        <p:nvGrpSpPr>
          <p:cNvPr id="356" name="Google Shape;356;p42"/>
          <p:cNvGrpSpPr/>
          <p:nvPr/>
        </p:nvGrpSpPr>
        <p:grpSpPr>
          <a:xfrm>
            <a:off x="4855438" y="1654238"/>
            <a:ext cx="9790370" cy="1077218"/>
            <a:chOff x="2062242" y="2796612"/>
            <a:chExt cx="7043002" cy="1984353"/>
          </a:xfrm>
        </p:grpSpPr>
        <p:sp>
          <p:nvSpPr>
            <p:cNvPr id="357" name="Google Shape;357;p42"/>
            <p:cNvSpPr txBox="1"/>
            <p:nvPr/>
          </p:nvSpPr>
          <p:spPr>
            <a:xfrm>
              <a:off x="2190984" y="2796612"/>
              <a:ext cx="6456854" cy="19843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주가 하락장에서 정보의 비대칭성으로 인한 </a:t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개인투자자의 큰 손실</a:t>
              </a:r>
              <a:r>
                <a:rPr b="1" i="0" lang="en-US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 야기되는 현실</a:t>
              </a:r>
              <a:endParaRPr/>
            </a:p>
          </p:txBody>
        </p:sp>
        <p:sp>
          <p:nvSpPr>
            <p:cNvPr id="358" name="Google Shape;358;p42"/>
            <p:cNvSpPr txBox="1"/>
            <p:nvPr/>
          </p:nvSpPr>
          <p:spPr>
            <a:xfrm>
              <a:off x="2062242" y="3019347"/>
              <a:ext cx="53340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2"/>
            <p:cNvSpPr txBox="1"/>
            <p:nvPr/>
          </p:nvSpPr>
          <p:spPr>
            <a:xfrm>
              <a:off x="8571844" y="3019347"/>
              <a:ext cx="53340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42"/>
          <p:cNvSpPr txBox="1"/>
          <p:nvPr/>
        </p:nvSpPr>
        <p:spPr>
          <a:xfrm>
            <a:off x="671967" y="1069463"/>
            <a:ext cx="51328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C0C0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배경과 목적</a:t>
            </a:r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6301" y="2882060"/>
            <a:ext cx="7256210" cy="643988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62" name="Google Shape;36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7648" y="2882060"/>
            <a:ext cx="5012381" cy="705998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63" name="Google Shape;36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4566" y="4019455"/>
            <a:ext cx="3981028" cy="478519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364" name="Google Shape;364;p42"/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365" name="Google Shape;365;p42"/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2022-05-17T11:10:55Z</dcterms:created>
  <dc:creator>officegen</dc:creator>
</cp:coreProperties>
</file>